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8" r:id="rId2"/>
    <p:sldId id="279" r:id="rId3"/>
    <p:sldId id="280" r:id="rId4"/>
    <p:sldId id="277" r:id="rId5"/>
    <p:sldId id="270" r:id="rId6"/>
    <p:sldId id="265" r:id="rId7"/>
    <p:sldId id="271" r:id="rId8"/>
    <p:sldId id="273" r:id="rId9"/>
    <p:sldId id="261" r:id="rId10"/>
    <p:sldId id="274" r:id="rId11"/>
    <p:sldId id="258" r:id="rId12"/>
    <p:sldId id="259" r:id="rId13"/>
    <p:sldId id="267" r:id="rId14"/>
    <p:sldId id="269" r:id="rId15"/>
    <p:sldId id="27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희웅" id="{A0DBB02D-1182-45B4-84C0-9E92E80C6F9A}">
          <p14:sldIdLst>
            <p14:sldId id="278"/>
            <p14:sldId id="279"/>
            <p14:sldId id="280"/>
            <p14:sldId id="277"/>
            <p14:sldId id="270"/>
            <p14:sldId id="265"/>
            <p14:sldId id="271"/>
            <p14:sldId id="273"/>
          </p14:sldIdLst>
        </p14:section>
        <p14:section name="병욱" id="{0181FB12-787C-4E41-A462-C45622F1BF86}">
          <p14:sldIdLst>
            <p14:sldId id="261"/>
            <p14:sldId id="274"/>
            <p14:sldId id="258"/>
            <p14:sldId id="259"/>
            <p14:sldId id="267"/>
            <p14:sldId id="269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24A693-E29C-40D7-90BB-D37CD0094163}" v="550" dt="2021-09-12T03:23:16.2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96" autoAdjust="0"/>
    <p:restoredTop sz="68471" autoAdjust="0"/>
  </p:normalViewPr>
  <p:slideViewPr>
    <p:cSldViewPr snapToGrid="0">
      <p:cViewPr varScale="1">
        <p:scale>
          <a:sx n="78" d="100"/>
          <a:sy n="78" d="100"/>
        </p:scale>
        <p:origin x="1800" y="84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0A176-5985-4EFC-A7A2-374C16EE93DC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5A06DE-9326-4930-AB06-CD11557F68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362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6</a:t>
            </a:r>
            <a:r>
              <a:rPr lang="ko-KR" altLang="en-US" dirty="0"/>
              <a:t>조 </a:t>
            </a:r>
            <a:r>
              <a:rPr lang="en-US" altLang="ko-KR" dirty="0"/>
              <a:t>FC</a:t>
            </a:r>
            <a:r>
              <a:rPr lang="ko-KR" altLang="en-US" dirty="0" err="1"/>
              <a:t>룰루의</a:t>
            </a:r>
            <a:r>
              <a:rPr lang="ko-KR" altLang="en-US" dirty="0"/>
              <a:t> 전기정보공학부 최병욱 </a:t>
            </a:r>
            <a:r>
              <a:rPr lang="ko-KR" altLang="en-US" dirty="0" err="1"/>
              <a:t>최희웅입니다</a:t>
            </a:r>
            <a:r>
              <a:rPr lang="en-US" altLang="ko-KR" dirty="0"/>
              <a:t>. </a:t>
            </a:r>
            <a:r>
              <a:rPr lang="ko-KR" altLang="en-US" dirty="0"/>
              <a:t>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3669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대회를 진행하며 사용한 모델 별 연산요구량과</a:t>
            </a:r>
            <a:r>
              <a:rPr lang="en-US" altLang="ko-KR" dirty="0"/>
              <a:t>, </a:t>
            </a:r>
            <a:r>
              <a:rPr lang="en-US" altLang="ko-KR" dirty="0" err="1"/>
              <a:t>mAP</a:t>
            </a:r>
            <a:r>
              <a:rPr lang="en-US" altLang="ko-KR" dirty="0"/>
              <a:t> </a:t>
            </a:r>
            <a:r>
              <a:rPr lang="ko-KR" altLang="en-US" dirty="0"/>
              <a:t>값을 정리한 표입니다</a:t>
            </a:r>
            <a:r>
              <a:rPr lang="en-US" altLang="ko-KR" dirty="0"/>
              <a:t>. Tiny</a:t>
            </a:r>
            <a:r>
              <a:rPr lang="ko-KR" altLang="en-US" dirty="0"/>
              <a:t>모델은 기본 모델에 비해 약 연산 요구량이 </a:t>
            </a:r>
            <a:r>
              <a:rPr lang="en-US" altLang="ko-KR" dirty="0"/>
              <a:t>8</a:t>
            </a:r>
            <a:r>
              <a:rPr lang="ko-KR" altLang="en-US" dirty="0"/>
              <a:t>배 낮은 대신</a:t>
            </a:r>
            <a:r>
              <a:rPr lang="en-US" altLang="ko-KR" dirty="0"/>
              <a:t>, </a:t>
            </a:r>
            <a:r>
              <a:rPr lang="en-US" altLang="ko-KR" dirty="0" err="1"/>
              <a:t>mAP</a:t>
            </a:r>
            <a:r>
              <a:rPr lang="ko-KR" altLang="en-US" dirty="0"/>
              <a:t>가 상대적으로 낮게 측정됨을 확인할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7002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 </a:t>
            </a:r>
            <a:r>
              <a:rPr lang="ko-KR" altLang="en-US" dirty="0" err="1"/>
              <a:t>무인판매대에서</a:t>
            </a:r>
            <a:r>
              <a:rPr lang="ko-KR" altLang="en-US" dirty="0"/>
              <a:t> 실시간 인식이 가능한지 확인해보기 위해</a:t>
            </a:r>
            <a:r>
              <a:rPr lang="en-US" altLang="ko-KR" dirty="0"/>
              <a:t>, </a:t>
            </a:r>
            <a:r>
              <a:rPr lang="ko-KR" altLang="en-US" dirty="0"/>
              <a:t>데모 영상을 통해 </a:t>
            </a:r>
            <a:r>
              <a:rPr lang="en-US" altLang="ko-KR" dirty="0"/>
              <a:t>fps</a:t>
            </a:r>
            <a:r>
              <a:rPr lang="ko-KR" altLang="en-US" dirty="0"/>
              <a:t>를 측정해보았습니다</a:t>
            </a:r>
            <a:r>
              <a:rPr lang="en-US" altLang="ko-KR" dirty="0"/>
              <a:t>. </a:t>
            </a:r>
            <a:r>
              <a:rPr lang="ko-KR" altLang="en-US" dirty="0"/>
              <a:t>실제 </a:t>
            </a:r>
            <a:r>
              <a:rPr lang="ko-KR" altLang="en-US" dirty="0" err="1"/>
              <a:t>무인판매대</a:t>
            </a:r>
            <a:r>
              <a:rPr lang="ko-KR" altLang="en-US" dirty="0"/>
              <a:t> 환경에서 영상 촬영을 할 수는 없었기에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testset</a:t>
            </a:r>
            <a:r>
              <a:rPr lang="ko-KR" altLang="en-US" dirty="0"/>
              <a:t>을 편집해 간단한 영상을 만들어 물체 인식이 잘 되는지 확인해보았습니다</a:t>
            </a:r>
            <a:r>
              <a:rPr lang="en-US" altLang="ko-KR" dirty="0"/>
              <a:t>. V100 GPU </a:t>
            </a:r>
            <a:r>
              <a:rPr lang="ko-KR" altLang="en-US" dirty="0"/>
              <a:t>환경에서 측정한 결과</a:t>
            </a:r>
            <a:r>
              <a:rPr lang="en-US" altLang="ko-KR" dirty="0"/>
              <a:t>, yolov4</a:t>
            </a:r>
            <a:r>
              <a:rPr lang="ko-KR" altLang="en-US" dirty="0"/>
              <a:t>는 평균 약 </a:t>
            </a:r>
            <a:r>
              <a:rPr lang="en-US" altLang="ko-KR" dirty="0"/>
              <a:t>110fps</a:t>
            </a:r>
            <a:r>
              <a:rPr lang="ko-KR" altLang="en-US" dirty="0"/>
              <a:t>를 보여주었고</a:t>
            </a:r>
            <a:r>
              <a:rPr lang="en-US" altLang="ko-KR" dirty="0"/>
              <a:t>, yolov4-tiny </a:t>
            </a:r>
            <a:r>
              <a:rPr lang="ko-KR" altLang="en-US" dirty="0"/>
              <a:t>모델의 경우</a:t>
            </a:r>
            <a:r>
              <a:rPr lang="en-US" altLang="ko-KR" dirty="0"/>
              <a:t>, </a:t>
            </a:r>
            <a:r>
              <a:rPr lang="ko-KR" altLang="en-US" dirty="0"/>
              <a:t>평균 약 </a:t>
            </a:r>
            <a:r>
              <a:rPr lang="en-US" altLang="ko-KR" dirty="0"/>
              <a:t>560fps</a:t>
            </a:r>
            <a:r>
              <a:rPr lang="ko-KR" altLang="en-US" dirty="0"/>
              <a:t>로 측정되었습니다</a:t>
            </a:r>
            <a:r>
              <a:rPr lang="en-US" altLang="ko-KR" dirty="0"/>
              <a:t>. </a:t>
            </a:r>
            <a:r>
              <a:rPr lang="ko-KR" altLang="en-US" dirty="0"/>
              <a:t>다음 슬라이드에서 데모 영상 보여드리겠습니다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3664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Yolov4</a:t>
            </a:r>
            <a:r>
              <a:rPr lang="ko-KR" altLang="en-US" dirty="0"/>
              <a:t> 모델로</a:t>
            </a:r>
            <a:r>
              <a:rPr lang="en-US" altLang="ko-KR" dirty="0"/>
              <a:t>, </a:t>
            </a:r>
            <a:r>
              <a:rPr lang="en-US" altLang="ko-KR" dirty="0" err="1"/>
              <a:t>FullHD</a:t>
            </a:r>
            <a:r>
              <a:rPr lang="en-US" altLang="ko-KR" dirty="0"/>
              <a:t> </a:t>
            </a:r>
            <a:r>
              <a:rPr lang="ko-KR" altLang="en-US" dirty="0"/>
              <a:t>화질의 영상을 인식하는 데모 영상입니다</a:t>
            </a:r>
            <a:r>
              <a:rPr lang="en-US" altLang="ko-KR" dirty="0"/>
              <a:t>. </a:t>
            </a:r>
            <a:r>
              <a:rPr lang="ko-KR" altLang="en-US" dirty="0"/>
              <a:t>영상에 보이는 모든 물체가 잘 인식됨을 확인할 수 있고</a:t>
            </a:r>
            <a:r>
              <a:rPr lang="en-US" altLang="ko-KR" dirty="0"/>
              <a:t>, </a:t>
            </a:r>
            <a:r>
              <a:rPr lang="ko-KR" altLang="en-US" dirty="0"/>
              <a:t>딜레이가 거의 없이 실시간 인식이 잘 됨을 확인할 수 있습니다</a:t>
            </a:r>
            <a:r>
              <a:rPr lang="en-US" altLang="ko-KR" dirty="0"/>
              <a:t>. Yolov4-tiny </a:t>
            </a:r>
            <a:r>
              <a:rPr lang="ko-KR" altLang="en-US" dirty="0"/>
              <a:t>모델을 적용할 경우</a:t>
            </a:r>
            <a:r>
              <a:rPr lang="en-US" altLang="ko-KR" dirty="0"/>
              <a:t>,</a:t>
            </a:r>
            <a:r>
              <a:rPr lang="ko-KR" altLang="en-US" dirty="0"/>
              <a:t> 약 </a:t>
            </a:r>
            <a:r>
              <a:rPr lang="en-US" altLang="ko-KR" dirty="0"/>
              <a:t>560fps</a:t>
            </a:r>
            <a:r>
              <a:rPr lang="ko-KR" altLang="en-US" dirty="0"/>
              <a:t>를 보여준 점을 </a:t>
            </a:r>
            <a:r>
              <a:rPr lang="ko-KR" altLang="en-US" dirty="0" err="1"/>
              <a:t>고려하였을때</a:t>
            </a:r>
            <a:r>
              <a:rPr lang="en-US" altLang="ko-KR" dirty="0"/>
              <a:t>, </a:t>
            </a:r>
            <a:r>
              <a:rPr lang="ko-KR" altLang="en-US" dirty="0"/>
              <a:t>성능이 더 낮은 </a:t>
            </a:r>
            <a:r>
              <a:rPr lang="en-US" altLang="ko-KR" dirty="0" err="1"/>
              <a:t>gpu</a:t>
            </a:r>
            <a:r>
              <a:rPr lang="ko-KR" altLang="en-US" dirty="0"/>
              <a:t>를 이용해도 실시간 인식에 문제가 없을 것이라 예상됩니다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8051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결론입니다</a:t>
            </a:r>
            <a:r>
              <a:rPr lang="en-US" altLang="ko-KR" dirty="0"/>
              <a:t>. Yolov4 </a:t>
            </a:r>
            <a:r>
              <a:rPr lang="ko-KR" altLang="en-US" dirty="0"/>
              <a:t>및 </a:t>
            </a:r>
            <a:r>
              <a:rPr lang="en-US" altLang="ko-KR" dirty="0"/>
              <a:t>tiny </a:t>
            </a:r>
            <a:r>
              <a:rPr lang="ko-KR" altLang="en-US" dirty="0"/>
              <a:t>모델을 사용하여 </a:t>
            </a:r>
            <a:r>
              <a:rPr lang="ko-KR" altLang="en-US" dirty="0" err="1"/>
              <a:t>무인판매대의</a:t>
            </a:r>
            <a:r>
              <a:rPr lang="ko-KR" altLang="en-US" dirty="0"/>
              <a:t> 실시간 물체 인식에 적용해보았습니다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학습 과정에서는 여러 </a:t>
            </a:r>
            <a:r>
              <a:rPr lang="en-US" altLang="ko-KR" dirty="0"/>
              <a:t>data </a:t>
            </a:r>
            <a:r>
              <a:rPr lang="en-US" altLang="ko-KR" sz="1200" dirty="0"/>
              <a:t>augmentation </a:t>
            </a:r>
            <a:r>
              <a:rPr lang="ko-KR" altLang="en-US" sz="1200" dirty="0"/>
              <a:t>방식을 도입하였고</a:t>
            </a:r>
            <a:r>
              <a:rPr lang="en-US" altLang="ko-KR" sz="1200" dirty="0"/>
              <a:t>, trainset</a:t>
            </a:r>
            <a:r>
              <a:rPr lang="ko-KR" altLang="en-US" sz="1200" dirty="0"/>
              <a:t> </a:t>
            </a:r>
            <a:r>
              <a:rPr lang="en-US" altLang="ko-KR" sz="1200" dirty="0"/>
              <a:t>9</a:t>
            </a:r>
            <a:r>
              <a:rPr lang="ko-KR" altLang="en-US" sz="1200" dirty="0"/>
              <a:t>만장을 다 사용하지 않고</a:t>
            </a:r>
            <a:r>
              <a:rPr lang="en-US" altLang="ko-KR" sz="1200" dirty="0"/>
              <a:t>, segmentation </a:t>
            </a:r>
            <a:r>
              <a:rPr lang="ko-KR" altLang="en-US" sz="1200" dirty="0"/>
              <a:t>이미지를 사용한 </a:t>
            </a:r>
            <a:r>
              <a:rPr lang="en-US" altLang="ko-KR" sz="1200" dirty="0"/>
              <a:t>merge dataset</a:t>
            </a:r>
            <a:r>
              <a:rPr lang="ko-KR" altLang="en-US" sz="1200" dirty="0"/>
              <a:t>의 비중을 높였습니다</a:t>
            </a:r>
            <a:r>
              <a:rPr lang="en-US" altLang="ko-KR" sz="1200" dirty="0"/>
              <a:t>.</a:t>
            </a:r>
          </a:p>
          <a:p>
            <a:r>
              <a:rPr lang="ko-KR" altLang="en-US" dirty="0"/>
              <a:t>결과적으로</a:t>
            </a:r>
            <a:r>
              <a:rPr lang="en-US" altLang="ko-KR" dirty="0"/>
              <a:t>, yolov4 </a:t>
            </a:r>
            <a:r>
              <a:rPr lang="ko-KR" altLang="en-US" dirty="0"/>
              <a:t>모델에서 </a:t>
            </a:r>
            <a:r>
              <a:rPr lang="en-US" altLang="ko-KR" dirty="0" err="1"/>
              <a:t>mAP</a:t>
            </a:r>
            <a:r>
              <a:rPr lang="en-US" altLang="ko-KR" dirty="0"/>
              <a:t> 99.52%, processing time 6</a:t>
            </a:r>
            <a:r>
              <a:rPr lang="ko-KR" altLang="en-US" dirty="0"/>
              <a:t>초</a:t>
            </a:r>
            <a:r>
              <a:rPr lang="en-US" altLang="ko-KR" dirty="0"/>
              <a:t>, yolov4-tiny </a:t>
            </a:r>
            <a:r>
              <a:rPr lang="ko-KR" altLang="en-US" dirty="0"/>
              <a:t>모델 에서 </a:t>
            </a:r>
            <a:r>
              <a:rPr lang="en-US" altLang="ko-KR" dirty="0" err="1"/>
              <a:t>m</a:t>
            </a:r>
            <a:r>
              <a:rPr lang="en-US" altLang="ko-KR" sz="1200" dirty="0" err="1"/>
              <a:t>AP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en-US" altLang="ko-KR" sz="1200" b="0" dirty="0"/>
              <a:t>98.46%, </a:t>
            </a:r>
            <a:r>
              <a:rPr lang="en-US" altLang="ko-KR" sz="1200" dirty="0"/>
              <a:t>processing time</a:t>
            </a:r>
            <a:r>
              <a:rPr lang="ko-KR" altLang="en-US" sz="1200" dirty="0"/>
              <a:t> </a:t>
            </a:r>
            <a:r>
              <a:rPr lang="en-US" altLang="ko-KR" sz="1200" dirty="0"/>
              <a:t>:</a:t>
            </a:r>
            <a:r>
              <a:rPr lang="ko-KR" altLang="en-US" sz="1200" dirty="0"/>
              <a:t> </a:t>
            </a:r>
            <a:r>
              <a:rPr lang="en-US" altLang="ko-KR" sz="1200" dirty="0"/>
              <a:t>5s</a:t>
            </a:r>
            <a:r>
              <a:rPr lang="ko-KR" altLang="en-US" sz="1200" dirty="0"/>
              <a:t>의 성능을 </a:t>
            </a:r>
            <a:r>
              <a:rPr lang="ko-KR" altLang="en-US" dirty="0"/>
              <a:t>달성하였습니다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363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sz="2400" dirty="0"/>
              <a:t>이번 경진대회를 통해</a:t>
            </a:r>
            <a:r>
              <a:rPr lang="en-US" altLang="ko-KR" sz="2400" dirty="0"/>
              <a:t>, yolov3, yolov4</a:t>
            </a:r>
            <a:r>
              <a:rPr lang="ko-KR" altLang="en-US" sz="2400" dirty="0"/>
              <a:t> 및 </a:t>
            </a:r>
            <a:r>
              <a:rPr lang="en-US" altLang="ko-KR" sz="2400" dirty="0"/>
              <a:t>tiny </a:t>
            </a:r>
            <a:r>
              <a:rPr lang="ko-KR" altLang="en-US" sz="2400" dirty="0"/>
              <a:t>버전 등 최신 </a:t>
            </a:r>
            <a:r>
              <a:rPr lang="en-US" altLang="ko-KR" sz="2400" dirty="0"/>
              <a:t>object detection </a:t>
            </a:r>
            <a:r>
              <a:rPr lang="ko-KR" altLang="en-US" sz="2400" dirty="0"/>
              <a:t>모델을 실제 문제에 적용해보는 경험을 해볼 수 있었습니다</a:t>
            </a:r>
            <a:r>
              <a:rPr lang="en-US" altLang="ko-KR" sz="2400" dirty="0"/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000" dirty="0"/>
              <a:t>높은 정확도와 </a:t>
            </a:r>
            <a:r>
              <a:rPr lang="en-US" altLang="ko-KR" sz="2000" dirty="0"/>
              <a:t>fps</a:t>
            </a:r>
            <a:r>
              <a:rPr lang="ko-KR" altLang="en-US" sz="2000" dirty="0"/>
              <a:t>를 </a:t>
            </a:r>
            <a:r>
              <a:rPr lang="ko-KR" altLang="en-US" sz="2000" dirty="0" err="1"/>
              <a:t>보여주여</a:t>
            </a:r>
            <a:r>
              <a:rPr lang="en-US" altLang="ko-KR" sz="2000" dirty="0"/>
              <a:t>,</a:t>
            </a:r>
            <a:r>
              <a:rPr lang="ko-KR" altLang="en-US" sz="2000" dirty="0"/>
              <a:t> 실제 </a:t>
            </a:r>
            <a:r>
              <a:rPr lang="ko-KR" altLang="en-US" sz="2000" dirty="0" err="1"/>
              <a:t>무인판매대에서</a:t>
            </a:r>
            <a:r>
              <a:rPr lang="ko-KR" altLang="en-US" sz="2000" dirty="0"/>
              <a:t> 솔루션을 적용할 수 있는 가능성을 확인해보았습니다</a:t>
            </a:r>
            <a:r>
              <a:rPr lang="en-US" altLang="ko-KR" sz="200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dirty="0"/>
              <a:t>Python library</a:t>
            </a:r>
            <a:r>
              <a:rPr lang="ko-KR" altLang="en-US" sz="2000" dirty="0"/>
              <a:t>를 이용해 </a:t>
            </a:r>
            <a:r>
              <a:rPr lang="en-US" altLang="ko-KR" sz="2000" dirty="0"/>
              <a:t>data augmentation</a:t>
            </a:r>
            <a:r>
              <a:rPr lang="ko-KR" altLang="en-US" sz="2000" dirty="0"/>
              <a:t>을 진행하여 </a:t>
            </a:r>
            <a:r>
              <a:rPr lang="en-US" altLang="ko-KR" sz="2000" dirty="0"/>
              <a:t>image </a:t>
            </a:r>
            <a:r>
              <a:rPr lang="ko-KR" altLang="en-US" sz="2000" dirty="0"/>
              <a:t>처리 방법을 익힐 수 있었습니다</a:t>
            </a:r>
            <a:r>
              <a:rPr lang="en-US" altLang="ko-KR" sz="2000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/>
              <a:t>또한 딥러닝 학습 과정에서</a:t>
            </a:r>
            <a:r>
              <a:rPr lang="en-US" altLang="ko-KR" sz="2000" dirty="0"/>
              <a:t>, </a:t>
            </a:r>
            <a:r>
              <a:rPr lang="ko-KR" altLang="en-US" sz="2000" dirty="0"/>
              <a:t>같은 모델이라면</a:t>
            </a:r>
            <a:r>
              <a:rPr lang="en-US" altLang="ko-KR" sz="2000" dirty="0"/>
              <a:t> </a:t>
            </a:r>
            <a:r>
              <a:rPr lang="ko-KR" altLang="en-US" sz="2000" dirty="0"/>
              <a:t>데이터의 품질 및 </a:t>
            </a:r>
            <a:r>
              <a:rPr lang="en-US" altLang="ko-KR" sz="2000" dirty="0"/>
              <a:t>data augmentation</a:t>
            </a:r>
            <a:r>
              <a:rPr lang="ko-KR" altLang="en-US" sz="2000" dirty="0"/>
              <a:t>을 사용한 </a:t>
            </a:r>
            <a:r>
              <a:rPr lang="en-US" altLang="ko-KR" sz="2000" dirty="0"/>
              <a:t>dataset</a:t>
            </a:r>
            <a:r>
              <a:rPr lang="ko-KR" altLang="en-US" sz="2000" dirty="0"/>
              <a:t>이 모델의 성능 향상을 결정한다는 점을 알게 되었습니다</a:t>
            </a:r>
            <a:r>
              <a:rPr lang="en-US" altLang="ko-KR" sz="2000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670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</a:t>
            </a:r>
            <a:r>
              <a:rPr lang="en-US" altLang="ko-KR" dirty="0"/>
              <a:t>6</a:t>
            </a:r>
            <a:r>
              <a:rPr lang="ko-KR" altLang="en-US" dirty="0"/>
              <a:t>조 </a:t>
            </a:r>
            <a:r>
              <a:rPr lang="en-US" altLang="ko-KR" dirty="0"/>
              <a:t>FC </a:t>
            </a:r>
            <a:r>
              <a:rPr lang="ko-KR" altLang="en-US" dirty="0" err="1"/>
              <a:t>룰루의</a:t>
            </a:r>
            <a:r>
              <a:rPr lang="ko-KR" altLang="en-US" dirty="0"/>
              <a:t>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660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발표는 다음과 같은 순서로 진행됩니다</a:t>
            </a:r>
            <a:r>
              <a:rPr lang="en-US" altLang="ko-KR" dirty="0"/>
              <a:t>. </a:t>
            </a:r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적용 아이디어 및 대회 진행내용에 대해 </a:t>
            </a:r>
            <a:r>
              <a:rPr lang="ko-KR" altLang="en-US" dirty="0" err="1"/>
              <a:t>설명드린</a:t>
            </a:r>
            <a:r>
              <a:rPr lang="ko-KR" altLang="en-US" dirty="0"/>
              <a:t> 후</a:t>
            </a:r>
            <a:r>
              <a:rPr lang="en-US" altLang="ko-KR" dirty="0"/>
              <a:t>, demo </a:t>
            </a:r>
            <a:r>
              <a:rPr lang="ko-KR" altLang="en-US" dirty="0"/>
              <a:t>영상을 보여드리고</a:t>
            </a:r>
            <a:r>
              <a:rPr lang="en-US" altLang="ko-KR" dirty="0"/>
              <a:t>, </a:t>
            </a:r>
            <a:r>
              <a:rPr lang="ko-KR" altLang="en-US" dirty="0"/>
              <a:t>결론을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3271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대회에서 사용한 모델은 </a:t>
            </a:r>
            <a:r>
              <a:rPr lang="en-US" altLang="ko-KR" dirty="0"/>
              <a:t>yolov4</a:t>
            </a:r>
            <a:r>
              <a:rPr lang="ko-KR" altLang="en-US" dirty="0"/>
              <a:t>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 err="1"/>
              <a:t>backbon</a:t>
            </a:r>
            <a:r>
              <a:rPr lang="ko-KR" altLang="en-US" dirty="0"/>
              <a:t>으로 </a:t>
            </a:r>
            <a:r>
              <a:rPr lang="en-US" altLang="ko-KR" dirty="0"/>
              <a:t>CSPDarknet53, Neck</a:t>
            </a:r>
            <a:r>
              <a:rPr lang="ko-KR" altLang="en-US" dirty="0"/>
              <a:t>부분은 </a:t>
            </a:r>
            <a:r>
              <a:rPr lang="en-US" altLang="ko-KR" dirty="0"/>
              <a:t>SPP, </a:t>
            </a:r>
            <a:r>
              <a:rPr lang="en-US" altLang="ko-KR" dirty="0" err="1"/>
              <a:t>PANet</a:t>
            </a:r>
            <a:r>
              <a:rPr lang="en-US" altLang="ko-KR" dirty="0"/>
              <a:t> </a:t>
            </a:r>
            <a:r>
              <a:rPr lang="ko-KR" altLang="en-US" dirty="0"/>
              <a:t>을 </a:t>
            </a:r>
            <a:r>
              <a:rPr lang="en-US" altLang="ko-KR" dirty="0"/>
              <a:t>Head </a:t>
            </a:r>
            <a:r>
              <a:rPr lang="ko-KR" altLang="en-US" dirty="0"/>
              <a:t>부분은 </a:t>
            </a:r>
            <a:r>
              <a:rPr lang="en-US" altLang="ko-KR" dirty="0"/>
              <a:t>YOLO v3</a:t>
            </a:r>
            <a:r>
              <a:rPr lang="ko-KR" altLang="en-US" dirty="0"/>
              <a:t>를 그대로 사용하고</a:t>
            </a:r>
            <a:r>
              <a:rPr lang="en-US" altLang="ko-KR" dirty="0"/>
              <a:t>, </a:t>
            </a:r>
            <a:r>
              <a:rPr lang="ko-KR" altLang="en-US" strike="sngStrike" dirty="0">
                <a:effectLst/>
              </a:rPr>
              <a:t>다양한 </a:t>
            </a:r>
            <a:r>
              <a:rPr lang="en-US" altLang="ko-KR" strike="sngStrike" dirty="0">
                <a:effectLst/>
              </a:rPr>
              <a:t>Bag-of-Freebies</a:t>
            </a:r>
            <a:r>
              <a:rPr lang="ko-KR" altLang="en-US" strike="sngStrike" dirty="0">
                <a:effectLst/>
              </a:rPr>
              <a:t>와 </a:t>
            </a:r>
            <a:r>
              <a:rPr lang="en-US" altLang="ko-KR" strike="sngStrike" dirty="0">
                <a:effectLst/>
              </a:rPr>
              <a:t>Bag-of-Specials</a:t>
            </a:r>
            <a:r>
              <a:rPr lang="en-US" altLang="ko-KR" dirty="0"/>
              <a:t>(data</a:t>
            </a:r>
            <a:r>
              <a:rPr lang="ko-KR" altLang="en-US" dirty="0"/>
              <a:t> </a:t>
            </a:r>
            <a:r>
              <a:rPr lang="en-US" altLang="ko-KR" dirty="0"/>
              <a:t>augmentation, </a:t>
            </a:r>
            <a:r>
              <a:rPr lang="en-US" altLang="ko-KR" dirty="0" err="1"/>
              <a:t>bof</a:t>
            </a:r>
            <a:r>
              <a:rPr lang="en-US" altLang="ko-KR" dirty="0"/>
              <a:t> </a:t>
            </a:r>
            <a:r>
              <a:rPr lang="en-US" altLang="ko-KR" dirty="0" err="1"/>
              <a:t>bos</a:t>
            </a:r>
            <a:r>
              <a:rPr lang="en-US" altLang="ko-KR" dirty="0"/>
              <a:t> </a:t>
            </a:r>
            <a:r>
              <a:rPr lang="ko-KR" altLang="en-US" dirty="0"/>
              <a:t>잘 </a:t>
            </a:r>
            <a:r>
              <a:rPr lang="ko-KR" altLang="en-US" dirty="0" err="1"/>
              <a:t>모르겠음ㅠㅠ</a:t>
            </a:r>
            <a:r>
              <a:rPr lang="en-US" altLang="ko-KR" dirty="0"/>
              <a:t>)</a:t>
            </a:r>
            <a:r>
              <a:rPr lang="ko-KR" altLang="en-US" dirty="0"/>
              <a:t>를 사용하여 정확도와 속도를 향상시킨 모델입니다</a:t>
            </a:r>
            <a:r>
              <a:rPr lang="en-US" altLang="ko-KR" dirty="0"/>
              <a:t>. </a:t>
            </a:r>
            <a:r>
              <a:rPr lang="ko-KR" altLang="en-US" dirty="0"/>
              <a:t>이미지 인식 사이즈는 </a:t>
            </a:r>
            <a:r>
              <a:rPr lang="en-US" altLang="ko-KR" dirty="0"/>
              <a:t>416x416</a:t>
            </a:r>
            <a:r>
              <a:rPr lang="ko-KR" altLang="en-US" dirty="0"/>
              <a:t>을 사용하였고</a:t>
            </a:r>
            <a:r>
              <a:rPr lang="en-US" altLang="ko-KR" dirty="0"/>
              <a:t>, </a:t>
            </a:r>
            <a:r>
              <a:rPr lang="ko-KR" altLang="en-US" dirty="0"/>
              <a:t>기본모델의 경우 초당 연산 요구량 </a:t>
            </a:r>
            <a:r>
              <a:rPr lang="en-US" altLang="ko-KR" dirty="0"/>
              <a:t>59.992 </a:t>
            </a:r>
            <a:r>
              <a:rPr lang="en-US" altLang="ko-KR" dirty="0" err="1"/>
              <a:t>Bflops</a:t>
            </a:r>
            <a:r>
              <a:rPr lang="ko-KR" altLang="en-US" dirty="0"/>
              <a:t>를 보여줍니다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저용량</a:t>
            </a:r>
            <a:r>
              <a:rPr lang="en-US" altLang="ko-KR" dirty="0"/>
              <a:t>, </a:t>
            </a:r>
            <a:r>
              <a:rPr lang="ko-KR" altLang="en-US" dirty="0"/>
              <a:t>속도 개선 모델인 </a:t>
            </a:r>
            <a:r>
              <a:rPr lang="en-US" altLang="ko-KR" dirty="0"/>
              <a:t>yolov4-tiny</a:t>
            </a:r>
            <a:r>
              <a:rPr lang="ko-KR" altLang="en-US" dirty="0"/>
              <a:t> 모델은 </a:t>
            </a:r>
            <a:r>
              <a:rPr lang="en-US" altLang="ko-KR" dirty="0"/>
              <a:t>416x416</a:t>
            </a:r>
            <a:r>
              <a:rPr lang="ko-KR" altLang="en-US" dirty="0"/>
              <a:t>의 이미지 사이즈를 사용하였고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6.8979 </a:t>
            </a:r>
            <a:r>
              <a:rPr lang="en-US" altLang="ko-KR" dirty="0" err="1"/>
              <a:t>Bflops</a:t>
            </a:r>
            <a:r>
              <a:rPr lang="ko-KR" altLang="en-US" dirty="0"/>
              <a:t>의 </a:t>
            </a:r>
            <a:r>
              <a:rPr lang="ko-KR" altLang="en-US" dirty="0" err="1"/>
              <a:t>연산량을</a:t>
            </a:r>
            <a:r>
              <a:rPr lang="ko-KR" altLang="en-US" dirty="0"/>
              <a:t> 가집니다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765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Training data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주어진 </a:t>
            </a:r>
            <a:r>
              <a:rPr lang="en-US" altLang="ko-KR" dirty="0"/>
              <a:t>9</a:t>
            </a:r>
            <a:r>
              <a:rPr lang="ko-KR" altLang="en-US" dirty="0"/>
              <a:t>만장의 </a:t>
            </a:r>
            <a:r>
              <a:rPr lang="en-US" altLang="ko-KR" dirty="0"/>
              <a:t>competition trainset</a:t>
            </a:r>
            <a:r>
              <a:rPr lang="ko-KR" altLang="en-US" dirty="0"/>
              <a:t>중 </a:t>
            </a:r>
            <a:r>
              <a:rPr lang="en-US" altLang="ko-KR" dirty="0"/>
              <a:t>4</a:t>
            </a:r>
            <a:r>
              <a:rPr lang="ko-KR" altLang="en-US" dirty="0" err="1"/>
              <a:t>만여장만을</a:t>
            </a:r>
            <a:r>
              <a:rPr lang="ko-KR" altLang="en-US" dirty="0"/>
              <a:t> 학습에 사용하고</a:t>
            </a:r>
            <a:r>
              <a:rPr lang="en-US" altLang="ko-KR" dirty="0"/>
              <a:t>, </a:t>
            </a:r>
            <a:r>
              <a:rPr lang="en-US" altLang="ko-KR" dirty="0" err="1"/>
              <a:t>competition_trainset</a:t>
            </a:r>
            <a:r>
              <a:rPr lang="ko-KR" altLang="en-US" dirty="0"/>
              <a:t>과 </a:t>
            </a:r>
            <a:r>
              <a:rPr lang="en-US" altLang="ko-KR" dirty="0"/>
              <a:t>segmentation image</a:t>
            </a:r>
            <a:r>
              <a:rPr lang="ko-KR" altLang="en-US" dirty="0"/>
              <a:t>를 활용해 </a:t>
            </a:r>
            <a:r>
              <a:rPr lang="en-US" altLang="ko-KR" dirty="0"/>
              <a:t>data augmentation</a:t>
            </a:r>
            <a:r>
              <a:rPr lang="ko-KR" altLang="en-US" dirty="0"/>
              <a:t> 방법인 </a:t>
            </a:r>
            <a:r>
              <a:rPr lang="en-US" altLang="ko-KR" dirty="0"/>
              <a:t>merge </a:t>
            </a:r>
            <a:r>
              <a:rPr lang="ko-KR" altLang="en-US" dirty="0"/>
              <a:t>방식을 도입하여 </a:t>
            </a:r>
            <a:r>
              <a:rPr lang="en-US" altLang="ko-KR" dirty="0"/>
              <a:t>yolov4 </a:t>
            </a:r>
            <a:r>
              <a:rPr lang="ko-KR" altLang="en-US" dirty="0"/>
              <a:t>모델에서 </a:t>
            </a:r>
            <a:r>
              <a:rPr lang="en-US" altLang="ko-KR" dirty="0"/>
              <a:t>13</a:t>
            </a:r>
            <a:r>
              <a:rPr lang="ko-KR" altLang="en-US" dirty="0" err="1"/>
              <a:t>만여장으로</a:t>
            </a:r>
            <a:r>
              <a:rPr lang="ko-KR" altLang="en-US" dirty="0"/>
              <a:t> 학습을 진행하였습니다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측면 사진은 모두 이용하였고</a:t>
            </a:r>
            <a:endParaRPr lang="en-US" altLang="ko-KR" dirty="0"/>
          </a:p>
          <a:p>
            <a:r>
              <a:rPr lang="ko-KR" altLang="en-US" dirty="0"/>
              <a:t>단일 사진은 그 중 </a:t>
            </a:r>
            <a:r>
              <a:rPr lang="en-US" altLang="ko-KR" dirty="0"/>
              <a:t>1/3</a:t>
            </a:r>
            <a:r>
              <a:rPr lang="ko-KR" altLang="en-US" dirty="0"/>
              <a:t>정도만 사용하였음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867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적용한 </a:t>
            </a:r>
            <a:r>
              <a:rPr lang="en-US" altLang="ko-KR" dirty="0"/>
              <a:t>data augmentation </a:t>
            </a:r>
            <a:r>
              <a:rPr lang="ko-KR" altLang="en-US" dirty="0"/>
              <a:t>방법에 대해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Segmentation</a:t>
            </a:r>
            <a:r>
              <a:rPr lang="ko-KR" altLang="en-US" dirty="0"/>
              <a:t>이미지 배경을 투명하게 했음 가리지 않도록</a:t>
            </a:r>
            <a:endParaRPr lang="en-US" altLang="ko-KR" dirty="0"/>
          </a:p>
          <a:p>
            <a:r>
              <a:rPr lang="en-US" altLang="ko-KR" dirty="0"/>
              <a:t>Random merge</a:t>
            </a:r>
            <a:r>
              <a:rPr lang="ko-KR" altLang="en-US" dirty="0"/>
              <a:t>는</a:t>
            </a:r>
            <a:r>
              <a:rPr lang="en-US" altLang="ko-KR" dirty="0"/>
              <a:t>, 60</a:t>
            </a:r>
            <a:r>
              <a:rPr lang="ko-KR" altLang="en-US" dirty="0"/>
              <a:t>개의 </a:t>
            </a:r>
            <a:r>
              <a:rPr lang="en-US" altLang="ko-KR" dirty="0"/>
              <a:t>class</a:t>
            </a:r>
            <a:r>
              <a:rPr lang="ko-KR" altLang="en-US" dirty="0"/>
              <a:t>별 </a:t>
            </a:r>
            <a:r>
              <a:rPr lang="en-US" altLang="ko-KR" dirty="0"/>
              <a:t>object</a:t>
            </a:r>
            <a:r>
              <a:rPr lang="ko-KR" altLang="en-US" dirty="0"/>
              <a:t>들을 </a:t>
            </a:r>
            <a:r>
              <a:rPr lang="en-US" altLang="ko-KR" dirty="0"/>
              <a:t>2</a:t>
            </a:r>
            <a:r>
              <a:rPr lang="ko-KR" altLang="en-US" dirty="0"/>
              <a:t>개에서 </a:t>
            </a:r>
            <a:r>
              <a:rPr lang="en-US" altLang="ko-KR" dirty="0"/>
              <a:t>20</a:t>
            </a:r>
            <a:r>
              <a:rPr lang="ko-KR" altLang="en-US" dirty="0"/>
              <a:t>개 사이로 선택 후</a:t>
            </a:r>
            <a:r>
              <a:rPr lang="en-US" altLang="ko-KR" dirty="0"/>
              <a:t>, </a:t>
            </a:r>
            <a:r>
              <a:rPr lang="ko-KR" altLang="en-US" dirty="0"/>
              <a:t>위치와 크기를 랜덤하게 설정하여 </a:t>
            </a:r>
            <a:r>
              <a:rPr lang="ko-KR" altLang="en-US" dirty="0" err="1"/>
              <a:t>붙여넣는</a:t>
            </a:r>
            <a:r>
              <a:rPr lang="ko-KR" altLang="en-US" dirty="0"/>
              <a:t> 방식의 </a:t>
            </a:r>
            <a:r>
              <a:rPr lang="en-US" altLang="ko-KR" dirty="0"/>
              <a:t>merge </a:t>
            </a:r>
            <a:r>
              <a:rPr lang="ko-KR" altLang="en-US" dirty="0"/>
              <a:t>방식입니다</a:t>
            </a:r>
            <a:r>
              <a:rPr lang="en-US" altLang="ko-KR" dirty="0"/>
              <a:t>. </a:t>
            </a:r>
            <a:r>
              <a:rPr lang="ko-KR" altLang="en-US" dirty="0"/>
              <a:t>위치를 랜덤으로 붙여넣기 때문에</a:t>
            </a:r>
            <a:r>
              <a:rPr lang="en-US" altLang="ko-KR" dirty="0"/>
              <a:t>, </a:t>
            </a:r>
            <a:r>
              <a:rPr lang="ko-KR" altLang="en-US" dirty="0"/>
              <a:t>한 물체가 다른 물체에 덮어 씌워지는 경우가 있어</a:t>
            </a:r>
            <a:r>
              <a:rPr lang="en-US" altLang="ko-KR" dirty="0"/>
              <a:t>, </a:t>
            </a:r>
            <a:r>
              <a:rPr lang="ko-KR" altLang="en-US" dirty="0"/>
              <a:t>이를 방지하기 위해 </a:t>
            </a:r>
            <a:r>
              <a:rPr lang="ko-KR" altLang="en-US" dirty="0" err="1"/>
              <a:t>바운딩</a:t>
            </a:r>
            <a:r>
              <a:rPr lang="ko-KR" altLang="en-US" dirty="0"/>
              <a:t> 박스 중심이 다른 물체의 </a:t>
            </a:r>
            <a:r>
              <a:rPr lang="ko-KR" altLang="en-US" dirty="0" err="1"/>
              <a:t>바운딩</a:t>
            </a:r>
            <a:r>
              <a:rPr lang="ko-KR" altLang="en-US" dirty="0"/>
              <a:t> 박스에 포함되지 않도록 설정했습니다</a:t>
            </a:r>
            <a:r>
              <a:rPr lang="en-US" altLang="ko-KR" dirty="0"/>
              <a:t>. </a:t>
            </a:r>
            <a:r>
              <a:rPr lang="ko-KR" altLang="en-US" dirty="0"/>
              <a:t>또한 배경색을 랜덤으로 설정하고</a:t>
            </a:r>
            <a:r>
              <a:rPr lang="en-US" altLang="ko-KR" dirty="0"/>
              <a:t>, </a:t>
            </a:r>
            <a:r>
              <a:rPr lang="ko-KR" altLang="en-US" dirty="0"/>
              <a:t>결과 이미지에 색상필터를 적용해 다양한 테스트셋에 대응이 가능하도록 하였습니다</a:t>
            </a:r>
            <a:r>
              <a:rPr lang="en-US" altLang="ko-KR" dirty="0"/>
              <a:t>. </a:t>
            </a:r>
            <a:r>
              <a:rPr lang="ko-KR" altLang="en-US" dirty="0"/>
              <a:t>오른쪽 그림의 </a:t>
            </a:r>
            <a:r>
              <a:rPr lang="en-US" altLang="ko-KR" dirty="0"/>
              <a:t>(b)</a:t>
            </a:r>
            <a:r>
              <a:rPr lang="ko-KR" altLang="en-US" dirty="0"/>
              <a:t>와 </a:t>
            </a:r>
            <a:r>
              <a:rPr lang="en-US" altLang="ko-KR" dirty="0"/>
              <a:t>(c)</a:t>
            </a:r>
            <a:r>
              <a:rPr lang="ko-KR" altLang="en-US" dirty="0"/>
              <a:t>에 적용 된 것과 같이</a:t>
            </a:r>
            <a:r>
              <a:rPr lang="en-US" altLang="ko-KR" dirty="0"/>
              <a:t>, noise </a:t>
            </a:r>
            <a:r>
              <a:rPr lang="ko-KR" altLang="en-US" dirty="0"/>
              <a:t>및 </a:t>
            </a:r>
            <a:r>
              <a:rPr lang="en-US" altLang="ko-KR" dirty="0" err="1"/>
              <a:t>CutOut</a:t>
            </a:r>
            <a:r>
              <a:rPr lang="ko-KR" altLang="en-US" dirty="0"/>
              <a:t>을 적용해 </a:t>
            </a:r>
            <a:r>
              <a:rPr lang="en-US" altLang="ko-KR" dirty="0"/>
              <a:t>training </a:t>
            </a:r>
            <a:r>
              <a:rPr lang="ko-KR" altLang="en-US" dirty="0"/>
              <a:t>시에 일반성을 확보하고자 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400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Overlapping merge</a:t>
            </a:r>
            <a:r>
              <a:rPr lang="ko-KR" altLang="en-US" dirty="0"/>
              <a:t>는 </a:t>
            </a:r>
            <a:r>
              <a:rPr lang="ko-KR" altLang="en-US" dirty="0" err="1"/>
              <a:t>무인판매대</a:t>
            </a:r>
            <a:r>
              <a:rPr lang="ko-KR" altLang="en-US" dirty="0"/>
              <a:t> 환경에서 물체들이 서로 겹칠 때의 인식률을 높이기 위해</a:t>
            </a:r>
            <a:r>
              <a:rPr lang="en-US" altLang="ko-KR" dirty="0"/>
              <a:t>, </a:t>
            </a:r>
            <a:r>
              <a:rPr lang="ko-KR" altLang="en-US" dirty="0"/>
              <a:t>이미지가 일정부분 겹치도록 만든 </a:t>
            </a:r>
            <a:r>
              <a:rPr lang="en-US" altLang="ko-KR" dirty="0"/>
              <a:t>merge </a:t>
            </a:r>
            <a:r>
              <a:rPr lang="ko-KR" altLang="en-US" dirty="0"/>
              <a:t>방식입니다</a:t>
            </a:r>
            <a:r>
              <a:rPr lang="en-US" altLang="ko-KR" dirty="0"/>
              <a:t>. </a:t>
            </a:r>
            <a:r>
              <a:rPr lang="ko-KR" altLang="en-US" dirty="0"/>
              <a:t>물체를 위쪽 열에 </a:t>
            </a:r>
            <a:r>
              <a:rPr lang="en-US" altLang="ko-KR" dirty="0"/>
              <a:t>3</a:t>
            </a:r>
            <a:r>
              <a:rPr lang="ko-KR" altLang="en-US" dirty="0"/>
              <a:t>개</a:t>
            </a:r>
            <a:r>
              <a:rPr lang="en-US" altLang="ko-KR" dirty="0"/>
              <a:t>, </a:t>
            </a:r>
            <a:r>
              <a:rPr lang="ko-KR" altLang="en-US" dirty="0"/>
              <a:t>아래쪽 열에 </a:t>
            </a:r>
            <a:r>
              <a:rPr lang="en-US" altLang="ko-KR" dirty="0"/>
              <a:t>2</a:t>
            </a:r>
            <a:r>
              <a:rPr lang="ko-KR" altLang="en-US" dirty="0"/>
              <a:t>개 배치하고</a:t>
            </a:r>
            <a:r>
              <a:rPr lang="en-US" altLang="ko-KR" dirty="0"/>
              <a:t>, </a:t>
            </a:r>
            <a:r>
              <a:rPr lang="ko-KR" altLang="en-US" dirty="0"/>
              <a:t>위아래로 </a:t>
            </a:r>
            <a:r>
              <a:rPr lang="en-US" altLang="ko-KR" dirty="0"/>
              <a:t>overlapping</a:t>
            </a:r>
            <a:r>
              <a:rPr lang="ko-KR" altLang="en-US" dirty="0"/>
              <a:t>이 되게 설정했습니다</a:t>
            </a:r>
            <a:r>
              <a:rPr lang="en-US" altLang="ko-KR" dirty="0"/>
              <a:t>. </a:t>
            </a:r>
            <a:r>
              <a:rPr lang="ko-KR" altLang="en-US" dirty="0"/>
              <a:t>각 </a:t>
            </a:r>
            <a:r>
              <a:rPr lang="en-US" altLang="ko-KR" dirty="0"/>
              <a:t>object</a:t>
            </a:r>
            <a:r>
              <a:rPr lang="ko-KR" altLang="en-US" dirty="0"/>
              <a:t>의 이미지를 잘라내서 가져올 때</a:t>
            </a:r>
            <a:r>
              <a:rPr lang="en-US" altLang="ko-KR" dirty="0"/>
              <a:t>, </a:t>
            </a:r>
            <a:r>
              <a:rPr lang="ko-KR" altLang="en-US" dirty="0"/>
              <a:t>이미지 마다 크기가 달라 </a:t>
            </a:r>
            <a:r>
              <a:rPr lang="en-US" altLang="ko-KR" dirty="0"/>
              <a:t>overlapping</a:t>
            </a:r>
            <a:r>
              <a:rPr lang="ko-KR" altLang="en-US" dirty="0"/>
              <a:t>이 잘 되지 않는 경우를 막고자</a:t>
            </a:r>
            <a:r>
              <a:rPr lang="en-US" altLang="ko-KR" dirty="0"/>
              <a:t>, </a:t>
            </a:r>
            <a:r>
              <a:rPr lang="ko-KR" altLang="en-US" sz="1200" dirty="0"/>
              <a:t>각 </a:t>
            </a:r>
            <a:r>
              <a:rPr lang="en-US" altLang="ko-KR" sz="1200" dirty="0"/>
              <a:t>object</a:t>
            </a:r>
            <a:r>
              <a:rPr lang="ko-KR" altLang="en-US" sz="1200" dirty="0"/>
              <a:t>의</a:t>
            </a:r>
            <a:r>
              <a:rPr lang="en-US" altLang="ko-KR" sz="1200" dirty="0"/>
              <a:t> </a:t>
            </a:r>
            <a:r>
              <a:rPr lang="ko-KR" altLang="en-US" sz="1200" dirty="0"/>
              <a:t>크기를 </a:t>
            </a:r>
            <a:r>
              <a:rPr lang="en-US" altLang="ko-KR" sz="1200" dirty="0"/>
              <a:t>normalization</a:t>
            </a:r>
            <a:r>
              <a:rPr lang="ko-KR" altLang="en-US" sz="1200" dirty="0"/>
              <a:t>하여 적용했습니다</a:t>
            </a:r>
            <a:r>
              <a:rPr lang="en-US" altLang="ko-KR" sz="1200" dirty="0"/>
              <a:t>. </a:t>
            </a:r>
            <a:r>
              <a:rPr lang="ko-KR" altLang="en-US" sz="1200" dirty="0"/>
              <a:t>또한 배경색의 </a:t>
            </a:r>
            <a:r>
              <a:rPr lang="en-US" altLang="ko-KR" sz="1200" dirty="0"/>
              <a:t>RGB</a:t>
            </a:r>
            <a:r>
              <a:rPr lang="ko-KR" altLang="en-US" sz="1200" dirty="0"/>
              <a:t>값을 랜덤으로 설정했습니다</a:t>
            </a:r>
            <a:r>
              <a:rPr lang="en-US" altLang="ko-KR" sz="1200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327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</a:t>
            </a:r>
            <a:r>
              <a:rPr lang="ko-KR" altLang="en-US" dirty="0" err="1"/>
              <a:t>설명드린</a:t>
            </a:r>
            <a:r>
              <a:rPr lang="ko-KR" altLang="en-US" dirty="0"/>
              <a:t> 두가지 </a:t>
            </a:r>
            <a:r>
              <a:rPr lang="en-US" altLang="ko-KR" dirty="0"/>
              <a:t>merge </a:t>
            </a:r>
            <a:r>
              <a:rPr lang="ko-KR" altLang="en-US" dirty="0"/>
              <a:t>방식으로 학습을 하였을 때</a:t>
            </a:r>
            <a:r>
              <a:rPr lang="en-US" altLang="ko-KR" dirty="0"/>
              <a:t>, </a:t>
            </a:r>
            <a:r>
              <a:rPr lang="ko-KR" altLang="en-US" dirty="0"/>
              <a:t>인식률이 떨어지는 물체들이 있었습니다</a:t>
            </a:r>
            <a:r>
              <a:rPr lang="en-US" altLang="ko-KR" dirty="0"/>
              <a:t>. Trainset</a:t>
            </a:r>
            <a:r>
              <a:rPr lang="ko-KR" altLang="en-US" dirty="0"/>
              <a:t>을 확인해본 결과</a:t>
            </a:r>
            <a:r>
              <a:rPr lang="en-US" altLang="ko-KR" dirty="0"/>
              <a:t>, </a:t>
            </a:r>
            <a:r>
              <a:rPr lang="ko-KR" altLang="en-US" dirty="0"/>
              <a:t>유사한 특징을 가지는 물체들이 존재했습니다</a:t>
            </a:r>
            <a:r>
              <a:rPr lang="en-US" altLang="ko-KR" dirty="0"/>
              <a:t>. </a:t>
            </a:r>
            <a:r>
              <a:rPr lang="ko-KR" altLang="en-US" dirty="0"/>
              <a:t>이를 보완해보고자 </a:t>
            </a:r>
            <a:r>
              <a:rPr lang="en-US" altLang="ko-KR" dirty="0"/>
              <a:t>grid merge</a:t>
            </a:r>
            <a:r>
              <a:rPr lang="ko-KR" altLang="en-US" dirty="0"/>
              <a:t>를 도입하였습니다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0363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Grid merge</a:t>
            </a:r>
            <a:r>
              <a:rPr lang="ko-KR" altLang="en-US" dirty="0"/>
              <a:t>는</a:t>
            </a:r>
            <a:r>
              <a:rPr lang="en-US" altLang="ko-KR" dirty="0"/>
              <a:t>, trainset</a:t>
            </a:r>
            <a:r>
              <a:rPr lang="ko-KR" altLang="en-US" dirty="0"/>
              <a:t>을 </a:t>
            </a:r>
            <a:r>
              <a:rPr lang="en-US" altLang="ko-KR" dirty="0"/>
              <a:t>4</a:t>
            </a:r>
            <a:r>
              <a:rPr lang="ko-KR" altLang="en-US" dirty="0"/>
              <a:t>장</a:t>
            </a:r>
            <a:r>
              <a:rPr lang="en-US" altLang="ko-KR" dirty="0"/>
              <a:t>, 9</a:t>
            </a:r>
            <a:r>
              <a:rPr lang="ko-KR" altLang="en-US" dirty="0"/>
              <a:t>장을 격자로 배치하는 </a:t>
            </a:r>
            <a:r>
              <a:rPr lang="en-US" altLang="ko-KR" dirty="0"/>
              <a:t>merge</a:t>
            </a:r>
            <a:r>
              <a:rPr lang="ko-KR" altLang="en-US" dirty="0"/>
              <a:t>방식입니다</a:t>
            </a:r>
            <a:r>
              <a:rPr lang="en-US" altLang="ko-KR" dirty="0"/>
              <a:t>. (a)</a:t>
            </a:r>
            <a:r>
              <a:rPr lang="ko-KR" altLang="en-US" dirty="0"/>
              <a:t>와 같이 랜덤으로 물체의 클래스를 선택하는 방법과 </a:t>
            </a:r>
            <a:r>
              <a:rPr lang="en-US" altLang="ko-KR" dirty="0"/>
              <a:t>(b)</a:t>
            </a:r>
            <a:r>
              <a:rPr lang="ko-KR" altLang="en-US" dirty="0"/>
              <a:t>와 같이 특징이 비슷한 물체들로 구성하는 방법이 있습니다</a:t>
            </a:r>
            <a:r>
              <a:rPr lang="en-US" altLang="ko-KR" dirty="0"/>
              <a:t>. Grid merge</a:t>
            </a:r>
            <a:r>
              <a:rPr lang="ko-KR" altLang="en-US" dirty="0"/>
              <a:t>는 기본 </a:t>
            </a:r>
            <a:r>
              <a:rPr lang="en-US" altLang="ko-KR" dirty="0"/>
              <a:t>trainset</a:t>
            </a:r>
            <a:r>
              <a:rPr lang="ko-KR" altLang="en-US" dirty="0"/>
              <a:t>에 비해 한 장의 이미지에 더 많은 </a:t>
            </a:r>
            <a:r>
              <a:rPr lang="en-US" altLang="ko-KR" dirty="0"/>
              <a:t>training data</a:t>
            </a:r>
            <a:r>
              <a:rPr lang="ko-KR" altLang="en-US" dirty="0"/>
              <a:t>가 포함됩니다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032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경진대회 진행 과정입니다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기본으로 주어진 트레인셋 </a:t>
            </a:r>
            <a:r>
              <a:rPr lang="en-US" altLang="ko-KR" dirty="0"/>
              <a:t>9</a:t>
            </a:r>
            <a:r>
              <a:rPr lang="ko-KR" altLang="en-US" dirty="0"/>
              <a:t>만장을 </a:t>
            </a:r>
            <a:r>
              <a:rPr lang="en-US" altLang="ko-KR" dirty="0"/>
              <a:t>yolov3</a:t>
            </a:r>
            <a:r>
              <a:rPr lang="ko-KR" altLang="en-US" dirty="0"/>
              <a:t>에서 학습하였을 때</a:t>
            </a:r>
            <a:r>
              <a:rPr lang="en-US" altLang="ko-KR" dirty="0"/>
              <a:t>, </a:t>
            </a:r>
            <a:r>
              <a:rPr lang="en-US" altLang="ko-KR" dirty="0" err="1"/>
              <a:t>mAP</a:t>
            </a:r>
            <a:r>
              <a:rPr lang="ko-KR" altLang="en-US" dirty="0"/>
              <a:t>가 </a:t>
            </a:r>
            <a:r>
              <a:rPr lang="en-US" altLang="ko-KR" dirty="0"/>
              <a:t>64%</a:t>
            </a:r>
            <a:r>
              <a:rPr lang="ko-KR" altLang="en-US" dirty="0"/>
              <a:t>로 나왔습니다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</a:t>
            </a:r>
            <a:r>
              <a:rPr lang="en-US" altLang="ko-KR" dirty="0"/>
              <a:t>, random merge </a:t>
            </a:r>
            <a:r>
              <a:rPr lang="ko-KR" altLang="en-US" dirty="0"/>
              <a:t>및 </a:t>
            </a:r>
            <a:r>
              <a:rPr lang="en-US" altLang="ko-KR" dirty="0"/>
              <a:t>overlapping merge</a:t>
            </a:r>
            <a:r>
              <a:rPr lang="ko-KR" altLang="en-US" dirty="0"/>
              <a:t>로 데이터셋을 생성하고</a:t>
            </a:r>
            <a:r>
              <a:rPr lang="en-US" altLang="ko-KR" dirty="0"/>
              <a:t>, </a:t>
            </a:r>
            <a:r>
              <a:rPr lang="ko-KR" altLang="en-US" dirty="0"/>
              <a:t>이를 포함하여 </a:t>
            </a:r>
            <a:r>
              <a:rPr lang="en-US" altLang="ko-KR" dirty="0"/>
              <a:t>yolov3</a:t>
            </a:r>
            <a:r>
              <a:rPr lang="ko-KR" altLang="en-US" dirty="0"/>
              <a:t>에서 학습한 결과</a:t>
            </a:r>
            <a:r>
              <a:rPr lang="en-US" altLang="ko-KR" dirty="0"/>
              <a:t>, 91%</a:t>
            </a:r>
            <a:r>
              <a:rPr lang="ko-KR" altLang="en-US" dirty="0"/>
              <a:t>의 </a:t>
            </a:r>
            <a:r>
              <a:rPr lang="en-US" altLang="ko-KR" dirty="0" err="1"/>
              <a:t>mAP</a:t>
            </a:r>
            <a:r>
              <a:rPr lang="ko-KR" altLang="en-US" dirty="0"/>
              <a:t>가 산출되었습니다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Merge </a:t>
            </a:r>
            <a:r>
              <a:rPr lang="ko-KR" altLang="en-US" dirty="0"/>
              <a:t>알고리즘을 보완한 후</a:t>
            </a:r>
            <a:r>
              <a:rPr lang="en-US" altLang="ko-KR" dirty="0"/>
              <a:t>, random, overlapping merge</a:t>
            </a:r>
            <a:r>
              <a:rPr lang="ko-KR" altLang="en-US" dirty="0"/>
              <a:t>가 각각 </a:t>
            </a:r>
            <a:r>
              <a:rPr lang="en-US" altLang="ko-KR" dirty="0"/>
              <a:t>4</a:t>
            </a:r>
            <a:r>
              <a:rPr lang="ko-KR" altLang="en-US" dirty="0"/>
              <a:t>만장이 되도록 하고</a:t>
            </a:r>
            <a:r>
              <a:rPr lang="en-US" altLang="ko-KR" dirty="0"/>
              <a:t>, </a:t>
            </a:r>
            <a:r>
              <a:rPr lang="ko-KR" altLang="en-US" dirty="0"/>
              <a:t>기본 </a:t>
            </a:r>
            <a:r>
              <a:rPr lang="en-US" altLang="ko-KR" dirty="0"/>
              <a:t>trainset</a:t>
            </a:r>
            <a:r>
              <a:rPr lang="ko-KR" altLang="en-US" dirty="0"/>
              <a:t> </a:t>
            </a:r>
            <a:r>
              <a:rPr lang="en-US" altLang="ko-KR" dirty="0"/>
              <a:t>9</a:t>
            </a:r>
            <a:r>
              <a:rPr lang="ko-KR" altLang="en-US" dirty="0"/>
              <a:t>만장 중 </a:t>
            </a:r>
            <a:r>
              <a:rPr lang="en-US" altLang="ko-KR" dirty="0"/>
              <a:t>4</a:t>
            </a:r>
            <a:r>
              <a:rPr lang="ko-KR" altLang="en-US" dirty="0"/>
              <a:t>만장을 </a:t>
            </a:r>
            <a:r>
              <a:rPr lang="en-US" altLang="ko-KR" dirty="0"/>
              <a:t>trainset</a:t>
            </a:r>
            <a:r>
              <a:rPr lang="ko-KR" altLang="en-US" dirty="0"/>
              <a:t>에 포함시켰습니다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이렇게 만든 </a:t>
            </a:r>
            <a:r>
              <a:rPr lang="en-US" altLang="ko-KR" dirty="0"/>
              <a:t>dataset</a:t>
            </a:r>
            <a:r>
              <a:rPr lang="ko-KR" altLang="en-US" dirty="0"/>
              <a:t>은 약 </a:t>
            </a:r>
            <a:r>
              <a:rPr lang="en-US" altLang="ko-KR" dirty="0"/>
              <a:t>13</a:t>
            </a:r>
            <a:r>
              <a:rPr lang="ko-KR" altLang="en-US" dirty="0"/>
              <a:t>만장이 되는데</a:t>
            </a:r>
            <a:r>
              <a:rPr lang="en-US" altLang="ko-KR" dirty="0"/>
              <a:t>, </a:t>
            </a:r>
            <a:r>
              <a:rPr lang="ko-KR" altLang="en-US" dirty="0"/>
              <a:t>이를 </a:t>
            </a:r>
            <a:r>
              <a:rPr lang="en-US" altLang="ko-KR" dirty="0"/>
              <a:t>yolov3</a:t>
            </a:r>
            <a:r>
              <a:rPr lang="ko-KR" altLang="en-US" dirty="0"/>
              <a:t>에서 학습하였고</a:t>
            </a:r>
            <a:r>
              <a:rPr lang="en-US" altLang="ko-KR" dirty="0"/>
              <a:t>, </a:t>
            </a:r>
            <a:r>
              <a:rPr lang="en-US" altLang="ko-KR" dirty="0" err="1"/>
              <a:t>mAP</a:t>
            </a:r>
            <a:r>
              <a:rPr lang="ko-KR" altLang="en-US" dirty="0"/>
              <a:t>가 </a:t>
            </a:r>
            <a:r>
              <a:rPr lang="en-US" altLang="ko-KR" dirty="0"/>
              <a:t>98.8%</a:t>
            </a:r>
            <a:r>
              <a:rPr lang="ko-KR" altLang="en-US" dirty="0"/>
              <a:t>로 산출되었습니다</a:t>
            </a:r>
            <a:r>
              <a:rPr lang="en-US" altLang="ko-KR" dirty="0"/>
              <a:t>. </a:t>
            </a:r>
            <a:r>
              <a:rPr lang="ko-KR" altLang="en-US" dirty="0"/>
              <a:t>같은 데이터셋을 </a:t>
            </a:r>
            <a:r>
              <a:rPr lang="en-US" altLang="ko-KR" dirty="0"/>
              <a:t>yolov4</a:t>
            </a:r>
            <a:r>
              <a:rPr lang="ko-KR" altLang="en-US" dirty="0"/>
              <a:t>에서 학습하였을 경우</a:t>
            </a:r>
            <a:r>
              <a:rPr lang="en-US" altLang="ko-KR" dirty="0"/>
              <a:t>, </a:t>
            </a:r>
            <a:r>
              <a:rPr lang="en-US" altLang="ko-KR" dirty="0" err="1"/>
              <a:t>mAP</a:t>
            </a:r>
            <a:r>
              <a:rPr lang="ko-KR" altLang="en-US" dirty="0"/>
              <a:t>가 최대 </a:t>
            </a:r>
            <a:r>
              <a:rPr lang="en-US" altLang="ko-KR" dirty="0"/>
              <a:t>99.52%</a:t>
            </a:r>
            <a:r>
              <a:rPr lang="ko-KR" altLang="en-US" dirty="0"/>
              <a:t>로 나왔습니다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이후</a:t>
            </a:r>
            <a:r>
              <a:rPr lang="en-US" altLang="ko-KR" dirty="0"/>
              <a:t>, </a:t>
            </a:r>
            <a:r>
              <a:rPr lang="ko-KR" altLang="en-US" dirty="0"/>
              <a:t>같은 데이터셋을 </a:t>
            </a:r>
            <a:r>
              <a:rPr lang="en-US" altLang="ko-KR" sz="1200" dirty="0"/>
              <a:t>yolov4-tiny</a:t>
            </a:r>
            <a:r>
              <a:rPr lang="ko-KR" altLang="en-US" sz="1200" dirty="0"/>
              <a:t>에서 학습하였을 때</a:t>
            </a:r>
            <a:r>
              <a:rPr lang="en-US" altLang="ko-KR" sz="1200" b="0" dirty="0"/>
              <a:t> 98.17%</a:t>
            </a:r>
            <a:r>
              <a:rPr lang="ko-KR" altLang="en-US" sz="1200" b="0" dirty="0"/>
              <a:t>의 </a:t>
            </a:r>
            <a:r>
              <a:rPr lang="en-US" altLang="ko-KR" sz="1200" b="0" dirty="0" err="1"/>
              <a:t>mAP</a:t>
            </a:r>
            <a:r>
              <a:rPr lang="ko-KR" altLang="en-US" sz="1200" b="0" dirty="0"/>
              <a:t>가 산출되었습니다</a:t>
            </a:r>
            <a:r>
              <a:rPr lang="en-US" altLang="ko-KR" sz="1200" b="0" dirty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dirty="0"/>
              <a:t>최종적으로</a:t>
            </a:r>
            <a:r>
              <a:rPr lang="en-US" altLang="ko-KR" sz="1200" b="0" dirty="0"/>
              <a:t>, Grid merge</a:t>
            </a:r>
            <a:r>
              <a:rPr lang="ko-KR" altLang="en-US" sz="1200" b="0" dirty="0"/>
              <a:t> </a:t>
            </a:r>
            <a:r>
              <a:rPr lang="en-US" altLang="ko-KR" sz="1200" b="0" dirty="0"/>
              <a:t>dataset</a:t>
            </a:r>
            <a:r>
              <a:rPr lang="ko-KR" altLang="en-US" sz="1200" b="0" dirty="0"/>
              <a:t>을 추가하여 </a:t>
            </a:r>
            <a:r>
              <a:rPr lang="en-US" altLang="ko-KR" sz="1200" dirty="0"/>
              <a:t>yolov4-tiny</a:t>
            </a:r>
            <a:r>
              <a:rPr lang="ko-KR" altLang="en-US" sz="1200" dirty="0"/>
              <a:t>에서 학습하여</a:t>
            </a:r>
            <a:r>
              <a:rPr lang="en-US" altLang="ko-KR" sz="1200" dirty="0"/>
              <a:t>, 98.45%</a:t>
            </a:r>
            <a:r>
              <a:rPr lang="ko-KR" altLang="en-US" sz="1200" dirty="0"/>
              <a:t>의 </a:t>
            </a:r>
            <a:r>
              <a:rPr lang="en-US" altLang="ko-KR" sz="1200" dirty="0" err="1"/>
              <a:t>mAP</a:t>
            </a:r>
            <a:r>
              <a:rPr lang="ko-KR" altLang="en-US" sz="1200" dirty="0"/>
              <a:t>를 얻었습니다</a:t>
            </a:r>
            <a:r>
              <a:rPr lang="en-US" altLang="ko-KR" sz="1200" dirty="0"/>
              <a:t>.</a:t>
            </a:r>
            <a:r>
              <a:rPr lang="en-US" altLang="ko-KR" sz="1200" b="0" dirty="0"/>
              <a:t>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A06DE-9326-4930-AB06-CD11557F683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257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D7214-9072-474A-BEBB-2A7C5B04B7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1BA9583-6774-47A1-8235-1655E2AB2F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966FAC-4752-434A-9A5F-764A2E00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1722E0-5911-42B4-9C71-A204777F3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110825-3567-4EE7-9FB5-C4045D831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8533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CB5101-BC0E-4297-BAE8-0159BED0E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0AD71C-ECF7-4554-8B30-4DAB6E45F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4D4D6D-9362-4AE4-80C9-1083ECD9B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654298-F74A-4582-A808-76339B65C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2B4562-D658-4FDD-97BD-AAAF5845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7628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E302D20-9740-45FC-8A10-7FE4B4CB57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B28EAF-B61C-45E3-A6DC-454649274A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AB2085-C80A-4488-A004-B03142570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76D6B6-F875-494A-B896-2C81F17BE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77F37A-0586-4A29-BB68-3F2174E58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6610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0A3FE0-1EA2-425D-8712-B39D80790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034898-E0A8-49A6-A1FA-8A7F437C9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7312"/>
            <a:ext cx="10515600" cy="4043161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3C6D90-A7A4-406D-B532-C880B8060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D59ECE-388D-4E0D-A845-BBB2298A2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D2FD80-404D-46CA-BF95-DDD62042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6931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4AF2D-867C-449D-918D-F13558368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BF2DAA-1632-4851-A700-A0CF013E8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504AC9-9834-44D8-A5F9-7CA88299E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8FC9AC-1523-4A5D-963B-60FB211F9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BEFFB0-2AC9-436B-81FB-1EDC19071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783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D20D19-61E2-479B-9FF7-10F546001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7ECB14-8C00-409F-9D16-3C561BD47C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4FBA89-5E4B-43F4-A0C8-D13C5F0BF7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AF1FED-66E0-4229-8A90-1C253C11E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833041-A461-4EAB-A9F5-9F35682E8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2156C5-A8EB-4EE1-8831-FF5048143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0926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A38539-9BC7-421B-9916-2BD4E8983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65D4F1-FAEC-422A-B0EA-65E4AEF8C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7902C4-D0E4-4EAD-92F5-C1AB66FA8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F013716-17FD-4B90-A242-F9C76E9C04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790BF4E-93B5-4C29-B76D-26AD2C08DF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6C4B4F0-EE7A-42D3-A4BC-A82CFF726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A3C56C-3D0B-4532-B20C-0A6509D80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D1EBE9-2A40-4B10-AA86-E0F740880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6805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0A5F0D-1040-440C-B9FC-222C07C5E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1D271B9-7BF3-4ED4-A3FF-8EE3045DE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A0F467-4140-44BA-8D24-78BC4866A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16D03EB-4922-49E5-B65A-15B4B54F6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3896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E4A4C60-19B2-46D5-876D-63068B3A7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BD999D-42CF-4DFE-BD59-C7EED279B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DC9EF7-BE09-48E1-B937-68767D0CE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2878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27B56-5A1E-4DEF-944A-6AD3A67B4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489A96-B486-4F3A-8C52-28529C6B48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A984E6-98FB-4FEA-81EE-C4C286FC0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A5AF6B-D630-48C9-B337-8EF9558DE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76B8D9-742E-4331-959C-D2C4C801A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5F914E-7353-4359-BB90-88929EE1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1981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44D603-15E0-4DBE-A823-46D0161F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2274B37-8B77-4AC4-9612-B00014349A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283FD0-385F-468F-8CF0-8648B593C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448CAF-B8D4-48B1-83F7-4A0E4B2AA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943A7F-CEAC-4AAF-8D98-E6F9CECD8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EF078F-536A-4E6A-921D-213FE683C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4DCFD-AEB3-4A0A-9CCC-1FEA2ACC72E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4911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C4110E-7359-45F6-9048-37C5E1B71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5AEB89-7EB4-4AFD-8788-F58515FDE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18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3225E0-FB6C-47B0-A6CB-5C31AA4B18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463C3-A37B-4D4C-8AA5-886E7FA94CFC}" type="datetimeFigureOut">
              <a:rPr lang="ko-KR" altLang="en-US" smtClean="0"/>
              <a:t>2021-09-12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8D71A7-91FD-4F95-B2DD-CCDC687B5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260ECD-8FA0-4CF6-96ED-58048A8563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4DCFD-AEB3-4A0A-9CCC-1FEA2ACC72E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9F668B1-05A7-4FE1-8DEB-C0239242CEFD}"/>
              </a:ext>
            </a:extLst>
          </p:cNvPr>
          <p:cNvSpPr/>
          <p:nvPr userDrawn="1"/>
        </p:nvSpPr>
        <p:spPr>
          <a:xfrm>
            <a:off x="838200" y="5947783"/>
            <a:ext cx="10515599" cy="13795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8494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630FFA-42C7-43CB-873A-A845B345B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00" y="1914442"/>
            <a:ext cx="5079893" cy="3595263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000" b="1" dirty="0">
                <a:solidFill>
                  <a:srgbClr val="666666"/>
                </a:solidFill>
                <a:latin typeface="Noto Sans"/>
              </a:rPr>
              <a:t>딥러닝 기반 </a:t>
            </a:r>
            <a:br>
              <a:rPr lang="en-US" altLang="ko-KR" sz="4000" b="1" dirty="0">
                <a:solidFill>
                  <a:srgbClr val="666666"/>
                </a:solidFill>
                <a:latin typeface="Noto Sans"/>
              </a:rPr>
            </a:br>
            <a:r>
              <a:rPr lang="ko-KR" altLang="en-US" sz="4000" b="1" dirty="0" err="1">
                <a:solidFill>
                  <a:srgbClr val="666666"/>
                </a:solidFill>
                <a:latin typeface="Noto Sans"/>
              </a:rPr>
              <a:t>무인판매대</a:t>
            </a:r>
            <a:r>
              <a:rPr lang="ko-KR" altLang="en-US" sz="4000" b="1" dirty="0">
                <a:solidFill>
                  <a:srgbClr val="666666"/>
                </a:solidFill>
                <a:latin typeface="Noto Sans"/>
              </a:rPr>
              <a:t> 상품인식 </a:t>
            </a:r>
            <a:br>
              <a:rPr lang="en-US" altLang="ko-KR" sz="4400" b="1" dirty="0">
                <a:solidFill>
                  <a:srgbClr val="666666"/>
                </a:solidFill>
                <a:latin typeface="Noto Sans"/>
              </a:rPr>
            </a:br>
            <a:r>
              <a:rPr lang="ko-KR" altLang="en-US" sz="4000" b="1" dirty="0">
                <a:solidFill>
                  <a:srgbClr val="666666"/>
                </a:solidFill>
                <a:latin typeface="Noto Sans"/>
              </a:rPr>
              <a:t>인공지능 경진대회</a:t>
            </a:r>
            <a:endParaRPr lang="ko-KR" altLang="en-US" sz="4400" b="1" dirty="0">
              <a:solidFill>
                <a:srgbClr val="666666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07899-928B-4147-8696-D964A1CFA7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893" y="3329516"/>
            <a:ext cx="4950595" cy="2307771"/>
          </a:xfrm>
        </p:spPr>
        <p:txBody>
          <a:bodyPr>
            <a:normAutofit lnSpcReduction="10000"/>
          </a:bodyPr>
          <a:lstStyle/>
          <a:p>
            <a:pPr algn="r"/>
            <a:endParaRPr lang="en-US" altLang="ko-KR" b="1" dirty="0">
              <a:solidFill>
                <a:schemeClr val="tx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sz="2800" b="1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최종발표</a:t>
            </a:r>
            <a:endParaRPr lang="en-US" altLang="ko-KR" sz="2800" b="1" dirty="0">
              <a:solidFill>
                <a:schemeClr val="tx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b="1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6</a:t>
            </a:r>
            <a:r>
              <a:rPr lang="ko-KR" altLang="en-US" b="1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 </a:t>
            </a:r>
            <a:r>
              <a:rPr lang="en-US" altLang="ko-KR" b="1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FC</a:t>
            </a:r>
            <a:r>
              <a:rPr lang="ko-KR" altLang="en-US" b="1" dirty="0" err="1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룰루</a:t>
            </a:r>
            <a:endParaRPr lang="en-US" altLang="ko-KR" b="1" dirty="0">
              <a:solidFill>
                <a:schemeClr val="tx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endParaRPr lang="en-US" altLang="ko-KR" sz="400" b="1" dirty="0">
              <a:solidFill>
                <a:schemeClr val="tx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전기정보공학부</a:t>
            </a:r>
            <a:r>
              <a:rPr lang="ko-KR" altLang="en-US" sz="2000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b="1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최병욱</a:t>
            </a:r>
            <a:endParaRPr lang="en-US" altLang="ko-KR" sz="2000" b="1" dirty="0">
              <a:solidFill>
                <a:schemeClr val="tx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sz="1800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전기정보공학부</a:t>
            </a:r>
            <a:r>
              <a:rPr lang="ko-KR" altLang="en-US" sz="2000" dirty="0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b="1" dirty="0" err="1">
                <a:solidFill>
                  <a:schemeClr val="tx2">
                    <a:lumMod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최희웅</a:t>
            </a:r>
            <a:endParaRPr lang="ko-KR" altLang="en-US" sz="2000" b="1" dirty="0">
              <a:solidFill>
                <a:schemeClr val="tx2">
                  <a:lumMod val="7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2571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경진대회 진행 내용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BCA042B-2FA3-4C40-B0F1-07B33695D7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6234" y="2295427"/>
            <a:ext cx="6639531" cy="331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081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923" y="306406"/>
            <a:ext cx="10515600" cy="1325563"/>
          </a:xfrm>
        </p:spPr>
        <p:txBody>
          <a:bodyPr/>
          <a:lstStyle/>
          <a:p>
            <a:r>
              <a:rPr lang="en-US" altLang="ko-KR" dirty="0"/>
              <a:t>Demo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en-US" altLang="ko-KR" sz="2400" b="1" dirty="0"/>
              <a:t>V100</a:t>
            </a:r>
            <a:r>
              <a:rPr lang="en-US" altLang="ko-KR" sz="2400" dirty="0"/>
              <a:t> GPU,  </a:t>
            </a:r>
            <a:r>
              <a:rPr lang="en-US" altLang="ko-KR" sz="2400" b="1" dirty="0"/>
              <a:t>FP16,  412x412</a:t>
            </a:r>
            <a:endParaRPr lang="en-US" altLang="ko-KR" sz="2400" dirty="0"/>
          </a:p>
          <a:p>
            <a:pPr>
              <a:lnSpc>
                <a:spcPct val="130000"/>
              </a:lnSpc>
            </a:pPr>
            <a:r>
              <a:rPr lang="en-US" altLang="ko-KR" b="1" dirty="0"/>
              <a:t>Yolov4 : </a:t>
            </a:r>
            <a:r>
              <a:rPr lang="en-US" altLang="ko-KR" b="1" dirty="0"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110 fps </a:t>
            </a:r>
            <a:r>
              <a:rPr lang="en-US" altLang="ko-KR" sz="2000" b="1" dirty="0"/>
              <a:t>(@1080p)</a:t>
            </a:r>
            <a:endParaRPr lang="en-US" altLang="ko-KR" dirty="0"/>
          </a:p>
          <a:p>
            <a:pPr>
              <a:lnSpc>
                <a:spcPct val="130000"/>
              </a:lnSpc>
            </a:pPr>
            <a:r>
              <a:rPr lang="en-US" altLang="ko-KR" b="1" dirty="0"/>
              <a:t>Yolov4-tiny : </a:t>
            </a:r>
            <a:r>
              <a:rPr lang="en-US" altLang="ko-KR" b="1" dirty="0"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560 fps</a:t>
            </a:r>
            <a:r>
              <a:rPr lang="en-US" altLang="ko-KR" sz="2000" b="1" dirty="0"/>
              <a:t> (@1080p)</a:t>
            </a:r>
          </a:p>
          <a:p>
            <a:pPr>
              <a:lnSpc>
                <a:spcPct val="130000"/>
              </a:lnSpc>
            </a:pPr>
            <a:endParaRPr lang="en-US" altLang="ko-KR" sz="2000" b="1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ko-KR" sz="2000" b="1" dirty="0"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38927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_v4">
            <a:hlinkClick r:id="" action="ppaction://media"/>
            <a:extLst>
              <a:ext uri="{FF2B5EF4-FFF2-40B4-BE49-F238E27FC236}">
                <a16:creationId xmlns:a16="http://schemas.microsoft.com/office/drawing/2014/main" id="{3064BFB2-F78D-42A4-806D-1B0381BDE9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DB7F737-28A1-4546-BCB4-CDC9043D8B76}"/>
              </a:ext>
            </a:extLst>
          </p:cNvPr>
          <p:cNvSpPr/>
          <p:nvPr/>
        </p:nvSpPr>
        <p:spPr>
          <a:xfrm>
            <a:off x="0" y="0"/>
            <a:ext cx="3251200" cy="9271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</a:rPr>
              <a:t>YOLOv4 / 1080p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23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/>
              <a:t>Yolov4 (tiny) </a:t>
            </a:r>
            <a:r>
              <a:rPr lang="ko-KR" altLang="en-US" sz="2400" dirty="0"/>
              <a:t>모델로 </a:t>
            </a:r>
            <a:r>
              <a:rPr lang="en-US" altLang="ko-KR" sz="2400" dirty="0"/>
              <a:t>Real-Time Object Detection </a:t>
            </a:r>
            <a:r>
              <a:rPr lang="ko-KR" altLang="en-US" sz="2400" dirty="0"/>
              <a:t>수행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sz="2400" dirty="0"/>
              <a:t>Data augmentation </a:t>
            </a:r>
            <a:r>
              <a:rPr lang="ko-KR" altLang="en-US" sz="2400" dirty="0"/>
              <a:t>도입 </a:t>
            </a:r>
            <a:r>
              <a:rPr lang="en-US" altLang="ko-KR" sz="1800" dirty="0"/>
              <a:t>(Random Merge, Overlapping Merge, Grid Merge)</a:t>
            </a:r>
          </a:p>
          <a:p>
            <a:pPr>
              <a:lnSpc>
                <a:spcPct val="150000"/>
              </a:lnSpc>
            </a:pPr>
            <a:r>
              <a:rPr lang="en-US" altLang="ko-KR" sz="2400" dirty="0"/>
              <a:t>trainset</a:t>
            </a:r>
            <a:r>
              <a:rPr lang="ko-KR" altLang="en-US" sz="2400" dirty="0"/>
              <a:t>을 일부만 사용</a:t>
            </a:r>
            <a:r>
              <a:rPr lang="en-US" altLang="ko-KR" sz="2400" dirty="0"/>
              <a:t>, segmentation image</a:t>
            </a:r>
            <a:r>
              <a:rPr lang="ko-KR" altLang="en-US" sz="2400" dirty="0"/>
              <a:t> 활용에 집중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r>
              <a:rPr lang="en-US" altLang="ko-KR" sz="2400" dirty="0"/>
              <a:t>Yolov4, mAP@0.5</a:t>
            </a:r>
            <a:r>
              <a:rPr lang="ko-KR" altLang="en-US" sz="2400" dirty="0"/>
              <a:t> </a:t>
            </a:r>
            <a:r>
              <a:rPr lang="en-US" altLang="ko-KR" sz="2400" dirty="0"/>
              <a:t>: </a:t>
            </a:r>
            <a:r>
              <a:rPr lang="en-US" altLang="ko-KR" sz="2400" b="1" dirty="0"/>
              <a:t>99.52%, </a:t>
            </a:r>
            <a:r>
              <a:rPr lang="en-US" altLang="ko-KR" sz="2200" dirty="0"/>
              <a:t>processing time</a:t>
            </a:r>
            <a:r>
              <a:rPr lang="ko-KR" altLang="en-US" sz="2200" dirty="0"/>
              <a:t> </a:t>
            </a:r>
            <a:r>
              <a:rPr lang="en-US" altLang="ko-KR" sz="2200" dirty="0"/>
              <a:t>:</a:t>
            </a:r>
            <a:r>
              <a:rPr lang="ko-KR" altLang="en-US" sz="2200" dirty="0"/>
              <a:t> </a:t>
            </a:r>
            <a:r>
              <a:rPr lang="en-US" altLang="ko-KR" sz="2200" dirty="0"/>
              <a:t>6s</a:t>
            </a:r>
          </a:p>
          <a:p>
            <a:pPr>
              <a:lnSpc>
                <a:spcPct val="150000"/>
              </a:lnSpc>
            </a:pPr>
            <a:r>
              <a:rPr lang="en-US" altLang="ko-KR" sz="2400" dirty="0"/>
              <a:t>Yolov4-tiny, mAP@0.5</a:t>
            </a:r>
            <a:r>
              <a:rPr lang="ko-KR" altLang="en-US" sz="2400" dirty="0"/>
              <a:t> </a:t>
            </a:r>
            <a:r>
              <a:rPr lang="en-US" altLang="ko-KR" sz="2400" dirty="0"/>
              <a:t>: </a:t>
            </a:r>
            <a:r>
              <a:rPr lang="en-US" altLang="ko-KR" sz="2400" b="1" dirty="0"/>
              <a:t>98.46%</a:t>
            </a:r>
            <a:r>
              <a:rPr lang="en-US" altLang="ko-KR" sz="2400" dirty="0"/>
              <a:t>, </a:t>
            </a:r>
            <a:r>
              <a:rPr lang="en-US" altLang="ko-KR" sz="2200" dirty="0"/>
              <a:t>processing time</a:t>
            </a:r>
            <a:r>
              <a:rPr lang="ko-KR" altLang="en-US" sz="2200" dirty="0"/>
              <a:t> </a:t>
            </a:r>
            <a:r>
              <a:rPr lang="en-US" altLang="ko-KR" sz="2200" dirty="0"/>
              <a:t>:</a:t>
            </a:r>
            <a:r>
              <a:rPr lang="ko-KR" altLang="en-US" sz="2200" dirty="0"/>
              <a:t> </a:t>
            </a:r>
            <a:r>
              <a:rPr lang="en-US" altLang="ko-KR" sz="2200" dirty="0"/>
              <a:t>5s</a:t>
            </a:r>
          </a:p>
        </p:txBody>
      </p:sp>
    </p:spTree>
    <p:extLst>
      <p:ext uri="{BB962C8B-B14F-4D97-AF65-F5344CB8AC3E}">
        <p14:creationId xmlns:p14="http://schemas.microsoft.com/office/powerpoint/2010/main" val="2245060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923" y="306406"/>
            <a:ext cx="10515600" cy="1325563"/>
          </a:xfrm>
        </p:spPr>
        <p:txBody>
          <a:bodyPr/>
          <a:lstStyle/>
          <a:p>
            <a:r>
              <a:rPr lang="ko-KR" altLang="en-US" dirty="0"/>
              <a:t>경진대회를 통해 배운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최신 </a:t>
            </a:r>
            <a:r>
              <a:rPr lang="en-US" altLang="ko-KR" sz="2400" dirty="0"/>
              <a:t>object detection </a:t>
            </a:r>
            <a:r>
              <a:rPr lang="ko-KR" altLang="en-US" sz="2400" dirty="0"/>
              <a:t>모델을 실제 문제에 적용해보는 경험</a:t>
            </a:r>
            <a:endParaRPr lang="en-US" altLang="ko-KR" sz="2400" dirty="0"/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ko-KR" altLang="en-US" sz="2200" dirty="0"/>
              <a:t>실제 현장에서 적용할 수 있는 정도의 정확도</a:t>
            </a:r>
            <a:r>
              <a:rPr lang="en-US" altLang="ko-KR" sz="2200" dirty="0"/>
              <a:t>, </a:t>
            </a:r>
            <a:r>
              <a:rPr lang="ko-KR" altLang="en-US" sz="2200" dirty="0"/>
              <a:t>시간</a:t>
            </a:r>
            <a:endParaRPr lang="en-US" altLang="ko-KR" sz="2200" dirty="0"/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en-US" altLang="ko-KR" sz="2200" dirty="0"/>
              <a:t>Python library</a:t>
            </a:r>
            <a:r>
              <a:rPr lang="ko-KR" altLang="en-US" sz="2200" dirty="0"/>
              <a:t>를 이용한 </a:t>
            </a:r>
            <a:r>
              <a:rPr lang="en-US" altLang="ko-KR" sz="2200" dirty="0"/>
              <a:t>data augmentation </a:t>
            </a: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ko-KR" altLang="en-US" sz="2200" dirty="0"/>
              <a:t>같은 모델이라면</a:t>
            </a:r>
            <a:r>
              <a:rPr lang="en-US" altLang="ko-KR" sz="2200" dirty="0"/>
              <a:t>, </a:t>
            </a:r>
            <a:r>
              <a:rPr lang="ko-KR" altLang="en-US" sz="2200" dirty="0"/>
              <a:t>데이터의 품질 및 </a:t>
            </a:r>
            <a:r>
              <a:rPr lang="en-US" altLang="ko-KR" sz="2200" dirty="0"/>
              <a:t>data augmentation</a:t>
            </a:r>
            <a:r>
              <a:rPr lang="ko-KR" altLang="en-US" sz="2200" dirty="0"/>
              <a:t>을 통한 성능 향상이 중요</a:t>
            </a:r>
            <a:endParaRPr lang="en-US" altLang="ko-KR" sz="2200" dirty="0"/>
          </a:p>
        </p:txBody>
      </p:sp>
    </p:spTree>
    <p:extLst>
      <p:ext uri="{BB962C8B-B14F-4D97-AF65-F5344CB8AC3E}">
        <p14:creationId xmlns:p14="http://schemas.microsoft.com/office/powerpoint/2010/main" val="2388982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923" y="4646177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감사합니다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		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75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ko-KR" altLang="en-US" sz="2400" dirty="0"/>
              <a:t>적용 아이디어 설명 </a:t>
            </a:r>
            <a:r>
              <a:rPr lang="en-US" altLang="ko-KR" sz="2400" dirty="0"/>
              <a:t>(</a:t>
            </a:r>
            <a:r>
              <a:rPr lang="ko-KR" altLang="en-US" sz="2400" dirty="0"/>
              <a:t>모델 및 데이터</a:t>
            </a:r>
            <a:r>
              <a:rPr lang="en-US" altLang="ko-KR" sz="2400" dirty="0"/>
              <a:t>)</a:t>
            </a:r>
            <a:endParaRPr lang="ko-KR" altLang="en-US" sz="2400" dirty="0"/>
          </a:p>
          <a:p>
            <a:pPr>
              <a:lnSpc>
                <a:spcPct val="130000"/>
              </a:lnSpc>
            </a:pPr>
            <a:r>
              <a:rPr lang="ko-KR" altLang="en-US" sz="2400" dirty="0"/>
              <a:t>경진대회 진행 내용</a:t>
            </a:r>
          </a:p>
          <a:p>
            <a:pPr>
              <a:lnSpc>
                <a:spcPct val="130000"/>
              </a:lnSpc>
            </a:pPr>
            <a:r>
              <a:rPr lang="en-US" altLang="ko-KR" sz="2400" dirty="0"/>
              <a:t>Demo </a:t>
            </a:r>
            <a:r>
              <a:rPr lang="ko-KR" altLang="en-US" sz="2400" dirty="0"/>
              <a:t>영상</a:t>
            </a:r>
          </a:p>
          <a:p>
            <a:pPr>
              <a:lnSpc>
                <a:spcPct val="130000"/>
              </a:lnSpc>
            </a:pPr>
            <a:r>
              <a:rPr lang="en-US" altLang="ko-KR" sz="2400" dirty="0"/>
              <a:t>Conclusion</a:t>
            </a:r>
            <a:endParaRPr lang="ko-KR" altLang="en-US" sz="2400" dirty="0"/>
          </a:p>
          <a:p>
            <a:pPr>
              <a:lnSpc>
                <a:spcPct val="130000"/>
              </a:lnSpc>
            </a:pPr>
            <a:r>
              <a:rPr lang="ko-KR" altLang="en-US" sz="2400" dirty="0"/>
              <a:t>경진대회를 통해 배운 점</a:t>
            </a:r>
          </a:p>
        </p:txBody>
      </p:sp>
    </p:spTree>
    <p:extLst>
      <p:ext uri="{BB962C8B-B14F-4D97-AF65-F5344CB8AC3E}">
        <p14:creationId xmlns:p14="http://schemas.microsoft.com/office/powerpoint/2010/main" val="721779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사용한 모델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6082"/>
            <a:ext cx="5622476" cy="4085318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altLang="ko-KR" b="1" dirty="0"/>
              <a:t>Yolov4</a:t>
            </a:r>
            <a:r>
              <a:rPr lang="en-US" altLang="ko-KR" dirty="0"/>
              <a:t> </a:t>
            </a:r>
            <a:r>
              <a:rPr lang="en-US" altLang="ko-KR" sz="2000" dirty="0"/>
              <a:t>(yolov4-custom.cfg)</a:t>
            </a:r>
            <a:endParaRPr lang="en-US" altLang="ko-KR" sz="2400" dirty="0"/>
          </a:p>
          <a:p>
            <a:pPr marL="457189" lvl="1" indent="0">
              <a:lnSpc>
                <a:spcPct val="130000"/>
              </a:lnSpc>
              <a:buNone/>
            </a:pPr>
            <a:r>
              <a:rPr lang="en-US" altLang="ko-KR" sz="1600" b="1" dirty="0"/>
              <a:t>Backbone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: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CSPDarknet53</a:t>
            </a:r>
          </a:p>
          <a:p>
            <a:pPr marL="457189" lvl="1" indent="0">
              <a:lnSpc>
                <a:spcPct val="130000"/>
              </a:lnSpc>
              <a:buNone/>
            </a:pPr>
            <a:r>
              <a:rPr lang="en-US" altLang="ko-KR" sz="1600" b="1" dirty="0"/>
              <a:t>Neck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:</a:t>
            </a:r>
            <a:r>
              <a:rPr lang="ko-KR" altLang="en-US" sz="1600" b="1" dirty="0"/>
              <a:t>  </a:t>
            </a:r>
            <a:r>
              <a:rPr lang="en-US" altLang="ko-KR" sz="1600" b="1" dirty="0"/>
              <a:t>SPP, </a:t>
            </a:r>
            <a:r>
              <a:rPr lang="en-US" altLang="ko-KR" sz="1600" b="1" dirty="0" err="1"/>
              <a:t>PANet</a:t>
            </a:r>
            <a:endParaRPr lang="en-US" altLang="ko-KR" sz="1600" b="1" dirty="0"/>
          </a:p>
          <a:p>
            <a:pPr marL="457189" lvl="1" indent="0">
              <a:lnSpc>
                <a:spcPct val="130000"/>
              </a:lnSpc>
              <a:buNone/>
            </a:pPr>
            <a:r>
              <a:rPr lang="en-US" altLang="ko-KR" sz="1600" b="1" dirty="0"/>
              <a:t>Head : YOLO v3</a:t>
            </a:r>
          </a:p>
          <a:p>
            <a:pPr>
              <a:lnSpc>
                <a:spcPct val="130000"/>
              </a:lnSpc>
            </a:pPr>
            <a:r>
              <a:rPr lang="en-US" altLang="ko-KR" sz="2400" dirty="0"/>
              <a:t>416 x 416</a:t>
            </a:r>
          </a:p>
          <a:p>
            <a:pPr>
              <a:lnSpc>
                <a:spcPct val="130000"/>
              </a:lnSpc>
            </a:pPr>
            <a:r>
              <a:rPr lang="en-US" altLang="ko-KR" sz="2400" dirty="0"/>
              <a:t>59.992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CD99608-CE2E-4E91-B51B-3E8570E0B16D}"/>
              </a:ext>
            </a:extLst>
          </p:cNvPr>
          <p:cNvSpPr/>
          <p:nvPr/>
        </p:nvSpPr>
        <p:spPr>
          <a:xfrm>
            <a:off x="11234057" y="5536642"/>
            <a:ext cx="119743" cy="258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AADC8BB6-E058-4A05-8211-E73975149E51}"/>
              </a:ext>
            </a:extLst>
          </p:cNvPr>
          <p:cNvSpPr txBox="1">
            <a:spLocks/>
          </p:cNvSpPr>
          <p:nvPr/>
        </p:nvSpPr>
        <p:spPr>
          <a:xfrm>
            <a:off x="6096000" y="2116082"/>
            <a:ext cx="5403925" cy="4085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b="1" dirty="0"/>
              <a:t>Yolov4-tiny</a:t>
            </a:r>
            <a:r>
              <a:rPr lang="en-US" altLang="ko-KR" dirty="0"/>
              <a:t> </a:t>
            </a:r>
            <a:r>
              <a:rPr lang="en-US" altLang="ko-KR" sz="2000" dirty="0"/>
              <a:t>(yolov4-tiny-custom.cfg)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ko-KR" sz="2400" dirty="0"/>
              <a:t>416 x 416</a:t>
            </a:r>
          </a:p>
          <a:p>
            <a:pPr>
              <a:lnSpc>
                <a:spcPct val="130000"/>
              </a:lnSpc>
            </a:pPr>
            <a:r>
              <a:rPr lang="en-US" altLang="ko-KR" sz="2400" dirty="0"/>
              <a:t>6.8979 </a:t>
            </a:r>
            <a:r>
              <a:rPr lang="en-US" altLang="ko-KR" sz="2400" dirty="0" err="1"/>
              <a:t>BFlops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2758194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사용한 데이터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098" y="1719882"/>
            <a:ext cx="7087587" cy="4085318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altLang="ko-KR" sz="2200" dirty="0">
                <a:solidFill>
                  <a:srgbClr val="FF0000"/>
                </a:solidFill>
              </a:rPr>
              <a:t>A</a:t>
            </a:r>
            <a:r>
              <a:rPr lang="en-US" altLang="ko-KR" sz="2200" dirty="0"/>
              <a:t> - </a:t>
            </a:r>
            <a:r>
              <a:rPr lang="en-US" altLang="ko-KR" sz="2200" dirty="0" err="1"/>
              <a:t>competition_trainset</a:t>
            </a:r>
            <a:r>
              <a:rPr lang="en-US" altLang="ko-KR" sz="2200" dirty="0"/>
              <a:t>  :  </a:t>
            </a:r>
            <a:r>
              <a:rPr lang="en-US" altLang="ko-KR" sz="2200" b="1" dirty="0"/>
              <a:t>44435 (20436 +23999)</a:t>
            </a:r>
          </a:p>
          <a:p>
            <a:pPr>
              <a:lnSpc>
                <a:spcPct val="130000"/>
              </a:lnSpc>
            </a:pPr>
            <a:endParaRPr lang="en-US" altLang="ko-KR" sz="2200" b="1" dirty="0"/>
          </a:p>
          <a:p>
            <a:pPr>
              <a:lnSpc>
                <a:spcPct val="130000"/>
              </a:lnSpc>
            </a:pPr>
            <a:endParaRPr lang="en-US" altLang="ko-KR" sz="2200" b="1" dirty="0"/>
          </a:p>
          <a:p>
            <a:pPr>
              <a:lnSpc>
                <a:spcPct val="130000"/>
              </a:lnSpc>
            </a:pPr>
            <a:endParaRPr lang="en-US" altLang="ko-KR" sz="2200" b="1" dirty="0"/>
          </a:p>
          <a:p>
            <a:pPr>
              <a:lnSpc>
                <a:spcPct val="130000"/>
              </a:lnSpc>
            </a:pPr>
            <a:r>
              <a:rPr lang="en-US" altLang="ko-KR" sz="2200" dirty="0">
                <a:solidFill>
                  <a:srgbClr val="00B050"/>
                </a:solidFill>
              </a:rPr>
              <a:t>B</a:t>
            </a:r>
            <a:r>
              <a:rPr lang="en-US" altLang="ko-KR" sz="2200" dirty="0"/>
              <a:t> - </a:t>
            </a:r>
            <a:r>
              <a:rPr lang="en-US" altLang="ko-KR" sz="2200" dirty="0" err="1"/>
              <a:t>random_merge</a:t>
            </a:r>
            <a:r>
              <a:rPr lang="en-US" altLang="ko-KR" sz="2200" dirty="0"/>
              <a:t> :  </a:t>
            </a:r>
            <a:r>
              <a:rPr lang="en-US" altLang="ko-KR" sz="2200" b="1" dirty="0"/>
              <a:t>45492</a:t>
            </a:r>
          </a:p>
          <a:p>
            <a:pPr>
              <a:lnSpc>
                <a:spcPct val="130000"/>
              </a:lnSpc>
            </a:pPr>
            <a:r>
              <a:rPr lang="en-US" altLang="ko-KR" sz="2200" dirty="0">
                <a:solidFill>
                  <a:srgbClr val="0070C0"/>
                </a:solidFill>
              </a:rPr>
              <a:t>C</a:t>
            </a:r>
            <a:r>
              <a:rPr lang="en-US" altLang="ko-KR" sz="2200" dirty="0"/>
              <a:t> - </a:t>
            </a:r>
            <a:r>
              <a:rPr lang="en-US" altLang="ko-KR" sz="2200" dirty="0" err="1"/>
              <a:t>overlapping_merge</a:t>
            </a:r>
            <a:r>
              <a:rPr lang="en-US" altLang="ko-KR" sz="2200" dirty="0"/>
              <a:t> :  </a:t>
            </a:r>
            <a:r>
              <a:rPr lang="en-US" altLang="ko-KR" sz="2200" b="1" dirty="0"/>
              <a:t>48023</a:t>
            </a:r>
          </a:p>
          <a:p>
            <a:pPr>
              <a:lnSpc>
                <a:spcPct val="130000"/>
              </a:lnSpc>
            </a:pPr>
            <a:r>
              <a:rPr lang="en-US" altLang="ko-KR" sz="2200" dirty="0">
                <a:solidFill>
                  <a:srgbClr val="7030A0"/>
                </a:solidFill>
              </a:rPr>
              <a:t>D</a:t>
            </a:r>
            <a:r>
              <a:rPr lang="en-US" altLang="ko-KR" sz="2200" dirty="0"/>
              <a:t> - </a:t>
            </a:r>
            <a:r>
              <a:rPr lang="en-US" altLang="ko-KR" sz="2200" dirty="0" err="1"/>
              <a:t>grid_merge</a:t>
            </a:r>
            <a:r>
              <a:rPr lang="en-US" altLang="ko-KR" sz="2200" dirty="0"/>
              <a:t>  :  </a:t>
            </a:r>
            <a:r>
              <a:rPr lang="en-US" altLang="ko-KR" sz="2200" b="1" dirty="0"/>
              <a:t>65000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CD99608-CE2E-4E91-B51B-3E8570E0B16D}"/>
              </a:ext>
            </a:extLst>
          </p:cNvPr>
          <p:cNvSpPr/>
          <p:nvPr/>
        </p:nvSpPr>
        <p:spPr>
          <a:xfrm>
            <a:off x="11234057" y="5536642"/>
            <a:ext cx="119743" cy="258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AADC8BB6-E058-4A05-8211-E73975149E51}"/>
              </a:ext>
            </a:extLst>
          </p:cNvPr>
          <p:cNvSpPr txBox="1">
            <a:spLocks/>
          </p:cNvSpPr>
          <p:nvPr/>
        </p:nvSpPr>
        <p:spPr>
          <a:xfrm>
            <a:off x="7308775" y="2270007"/>
            <a:ext cx="4883225" cy="4085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ko-KR" b="1" dirty="0"/>
              <a:t>Yolov4</a:t>
            </a:r>
          </a:p>
          <a:p>
            <a:pPr marL="457189" lvl="1" indent="0">
              <a:lnSpc>
                <a:spcPct val="130000"/>
              </a:lnSpc>
              <a:buNone/>
            </a:pPr>
            <a:r>
              <a:rPr lang="en-US" altLang="ko-KR" dirty="0">
                <a:solidFill>
                  <a:srgbClr val="FF0000"/>
                </a:solidFill>
              </a:rPr>
              <a:t>A</a:t>
            </a:r>
            <a:r>
              <a:rPr lang="en-US" altLang="ko-KR" dirty="0"/>
              <a:t>+</a:t>
            </a:r>
            <a:r>
              <a:rPr lang="en-US" altLang="ko-KR" dirty="0">
                <a:solidFill>
                  <a:srgbClr val="00B050"/>
                </a:solidFill>
              </a:rPr>
              <a:t>B</a:t>
            </a:r>
            <a:r>
              <a:rPr lang="en-US" altLang="ko-KR" dirty="0"/>
              <a:t>+</a:t>
            </a:r>
            <a:r>
              <a:rPr lang="en-US" altLang="ko-KR" dirty="0">
                <a:solidFill>
                  <a:srgbClr val="0070C0"/>
                </a:solidFill>
              </a:rPr>
              <a:t>C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137950</a:t>
            </a:r>
            <a:r>
              <a:rPr lang="ko-KR" altLang="en-US" dirty="0"/>
              <a:t>장</a:t>
            </a:r>
            <a:endParaRPr lang="en-US" altLang="ko-KR" dirty="0"/>
          </a:p>
          <a:p>
            <a:pPr marL="457189" lvl="1" indent="0">
              <a:lnSpc>
                <a:spcPct val="130000"/>
              </a:lnSpc>
              <a:buNone/>
            </a:pPr>
            <a:r>
              <a:rPr lang="en-US" altLang="ko-KR" sz="2400" b="1" dirty="0" err="1"/>
              <a:t>mAP</a:t>
            </a:r>
            <a:r>
              <a:rPr lang="en-US" altLang="ko-KR" b="1" dirty="0"/>
              <a:t> </a:t>
            </a:r>
            <a:r>
              <a:rPr lang="en-US" altLang="ko-KR" sz="2400" b="1" dirty="0"/>
              <a:t>: </a:t>
            </a:r>
            <a:r>
              <a:rPr lang="en-US" altLang="ko-KR" dirty="0"/>
              <a:t>99.52</a:t>
            </a:r>
          </a:p>
          <a:p>
            <a:pPr>
              <a:lnSpc>
                <a:spcPct val="130000"/>
              </a:lnSpc>
            </a:pPr>
            <a:r>
              <a:rPr lang="en-US" altLang="ko-KR" b="1" dirty="0"/>
              <a:t>Yolov4-tiny</a:t>
            </a:r>
          </a:p>
          <a:p>
            <a:pPr marL="457189" lvl="1" indent="0">
              <a:lnSpc>
                <a:spcPct val="130000"/>
              </a:lnSpc>
              <a:buNone/>
            </a:pPr>
            <a:r>
              <a:rPr lang="en-US" altLang="ko-KR" dirty="0">
                <a:solidFill>
                  <a:srgbClr val="FF0000"/>
                </a:solidFill>
              </a:rPr>
              <a:t>A</a:t>
            </a:r>
            <a:r>
              <a:rPr lang="en-US" altLang="ko-KR" dirty="0"/>
              <a:t>+</a:t>
            </a:r>
            <a:r>
              <a:rPr lang="en-US" altLang="ko-KR" dirty="0">
                <a:solidFill>
                  <a:srgbClr val="00B050"/>
                </a:solidFill>
              </a:rPr>
              <a:t>B</a:t>
            </a:r>
            <a:r>
              <a:rPr lang="en-US" altLang="ko-KR" dirty="0"/>
              <a:t>+</a:t>
            </a:r>
            <a:r>
              <a:rPr lang="en-US" altLang="ko-KR" dirty="0">
                <a:solidFill>
                  <a:srgbClr val="0070C0"/>
                </a:solidFill>
              </a:rPr>
              <a:t>C</a:t>
            </a:r>
            <a:r>
              <a:rPr lang="en-US" altLang="ko-KR" dirty="0"/>
              <a:t>+</a:t>
            </a:r>
            <a:r>
              <a:rPr lang="en-US" altLang="ko-KR" dirty="0">
                <a:solidFill>
                  <a:srgbClr val="7030A0"/>
                </a:solidFill>
              </a:rPr>
              <a:t>D</a:t>
            </a:r>
            <a:r>
              <a:rPr lang="en-US" altLang="ko-KR" dirty="0"/>
              <a:t>, 202950</a:t>
            </a:r>
            <a:r>
              <a:rPr lang="ko-KR" altLang="en-US" dirty="0"/>
              <a:t>장</a:t>
            </a:r>
            <a:endParaRPr lang="en-US" altLang="ko-KR" dirty="0"/>
          </a:p>
          <a:p>
            <a:pPr marL="457189" lvl="1" indent="0">
              <a:lnSpc>
                <a:spcPct val="130000"/>
              </a:lnSpc>
              <a:buNone/>
            </a:pPr>
            <a:r>
              <a:rPr lang="en-US" altLang="ko-KR" sz="2400" b="1" dirty="0" err="1"/>
              <a:t>mAP</a:t>
            </a:r>
            <a:r>
              <a:rPr lang="en-US" altLang="ko-KR" sz="2400" b="1" dirty="0"/>
              <a:t> </a:t>
            </a:r>
            <a:r>
              <a:rPr lang="en-US" altLang="ko-KR" b="1" dirty="0"/>
              <a:t>: </a:t>
            </a:r>
            <a:r>
              <a:rPr lang="en-US" altLang="ko-KR" dirty="0"/>
              <a:t>98.4562</a:t>
            </a:r>
          </a:p>
          <a:p>
            <a:pPr marL="457189" lvl="1" indent="0">
              <a:lnSpc>
                <a:spcPct val="130000"/>
              </a:lnSpc>
              <a:buNone/>
            </a:pPr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81FD1C9-3ED4-4551-AB91-F9C340BDBA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899" y="2270007"/>
            <a:ext cx="4571101" cy="171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19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Random Merge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70915" cy="4085318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altLang="ko-KR" sz="2200" dirty="0"/>
              <a:t>2~20</a:t>
            </a:r>
            <a:r>
              <a:rPr lang="ko-KR" altLang="en-US" sz="2200" dirty="0"/>
              <a:t> 종류 </a:t>
            </a:r>
            <a:r>
              <a:rPr lang="en-US" altLang="ko-KR" sz="2200" dirty="0"/>
              <a:t>object</a:t>
            </a:r>
            <a:r>
              <a:rPr lang="ko-KR" altLang="en-US" sz="2200" dirty="0"/>
              <a:t>를 위치</a:t>
            </a:r>
            <a:r>
              <a:rPr lang="en-US" altLang="ko-KR" sz="2200" dirty="0"/>
              <a:t>, </a:t>
            </a:r>
            <a:r>
              <a:rPr lang="ko-KR" altLang="en-US" sz="2200" dirty="0"/>
              <a:t>크기를 </a:t>
            </a:r>
            <a:r>
              <a:rPr lang="en-US" altLang="ko-KR" sz="2200" dirty="0"/>
              <a:t>random</a:t>
            </a:r>
            <a:r>
              <a:rPr lang="ko-KR" altLang="en-US" sz="2200" dirty="0"/>
              <a:t>하게 설정하여 </a:t>
            </a:r>
            <a:r>
              <a:rPr lang="en-US" altLang="ko-KR" sz="2200" dirty="0"/>
              <a:t>paste</a:t>
            </a:r>
          </a:p>
          <a:p>
            <a:pPr>
              <a:lnSpc>
                <a:spcPct val="130000"/>
              </a:lnSpc>
            </a:pPr>
            <a:r>
              <a:rPr lang="en-US" altLang="ko-KR" sz="2200" dirty="0" err="1"/>
              <a:t>Bbox</a:t>
            </a:r>
            <a:r>
              <a:rPr lang="en-US" altLang="ko-KR" sz="2200" dirty="0"/>
              <a:t> </a:t>
            </a:r>
            <a:r>
              <a:rPr lang="ko-KR" altLang="en-US" sz="2200" dirty="0"/>
              <a:t>중심이 다른 </a:t>
            </a:r>
            <a:r>
              <a:rPr lang="en-US" altLang="ko-KR" sz="2200" dirty="0"/>
              <a:t>object</a:t>
            </a:r>
            <a:r>
              <a:rPr lang="ko-KR" altLang="en-US" sz="2200" dirty="0"/>
              <a:t>의 </a:t>
            </a:r>
            <a:r>
              <a:rPr lang="en-US" altLang="ko-KR" sz="2200" dirty="0" err="1"/>
              <a:t>Bbox</a:t>
            </a:r>
            <a:r>
              <a:rPr lang="ko-KR" altLang="en-US" sz="2200" dirty="0"/>
              <a:t>에 포함되지 않게 설정</a:t>
            </a:r>
            <a:endParaRPr lang="en-US" altLang="ko-KR" sz="2200" dirty="0"/>
          </a:p>
          <a:p>
            <a:pPr>
              <a:lnSpc>
                <a:spcPct val="130000"/>
              </a:lnSpc>
            </a:pPr>
            <a:r>
              <a:rPr lang="ko-KR" altLang="en-US" sz="2200" dirty="0"/>
              <a:t>배경색 </a:t>
            </a:r>
            <a:r>
              <a:rPr lang="en-US" altLang="ko-KR" sz="2200" dirty="0"/>
              <a:t>random </a:t>
            </a:r>
            <a:r>
              <a:rPr lang="ko-KR" altLang="en-US" sz="2200" dirty="0"/>
              <a:t>설정</a:t>
            </a:r>
            <a:r>
              <a:rPr lang="en-US" altLang="ko-KR" sz="2200" dirty="0"/>
              <a:t>, </a:t>
            </a:r>
            <a:r>
              <a:rPr lang="ko-KR" altLang="en-US" sz="2200" dirty="0"/>
              <a:t>전체 이미지 색상 필터 적용</a:t>
            </a:r>
            <a:endParaRPr lang="en-US" altLang="ko-KR" sz="2200" dirty="0"/>
          </a:p>
          <a:p>
            <a:pPr>
              <a:lnSpc>
                <a:spcPct val="130000"/>
              </a:lnSpc>
            </a:pPr>
            <a:r>
              <a:rPr lang="en-US" altLang="ko-KR" sz="2200" dirty="0"/>
              <a:t>Noise,</a:t>
            </a:r>
            <a:r>
              <a:rPr lang="ko-KR" altLang="en-US" sz="2200" dirty="0"/>
              <a:t> </a:t>
            </a:r>
            <a:r>
              <a:rPr lang="en-US" altLang="ko-KR" sz="2200" dirty="0" err="1"/>
              <a:t>CutOut</a:t>
            </a:r>
            <a:r>
              <a:rPr lang="ko-KR" altLang="en-US" sz="2200" dirty="0"/>
              <a:t> 적용</a:t>
            </a:r>
            <a:endParaRPr lang="en-US" altLang="ko-KR" sz="2200" dirty="0"/>
          </a:p>
          <a:p>
            <a:pPr>
              <a:lnSpc>
                <a:spcPct val="130000"/>
              </a:lnSpc>
            </a:pPr>
            <a:endParaRPr lang="en-US" altLang="ko-KR" sz="1400" dirty="0"/>
          </a:p>
          <a:p>
            <a:pPr marL="0" indent="0">
              <a:lnSpc>
                <a:spcPct val="130000"/>
              </a:lnSpc>
              <a:buNone/>
            </a:pPr>
            <a:endParaRPr lang="en-US" altLang="ko-KR" sz="1400" dirty="0"/>
          </a:p>
          <a:p>
            <a:pPr marL="0" indent="0">
              <a:lnSpc>
                <a:spcPct val="130000"/>
              </a:lnSpc>
              <a:buNone/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* </a:t>
            </a:r>
            <a:r>
              <a:rPr lang="en-US" altLang="ko-KR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Bbox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: bounding box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B70A64-09F0-40F3-AF05-AA2A8143F7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897"/>
          <a:stretch/>
        </p:blipFill>
        <p:spPr>
          <a:xfrm>
            <a:off x="7828643" y="3672790"/>
            <a:ext cx="3525157" cy="21227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114D7DC-4052-4237-9217-0116908CF9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993"/>
          <a:stretch/>
        </p:blipFill>
        <p:spPr>
          <a:xfrm>
            <a:off x="9264649" y="1550076"/>
            <a:ext cx="2449633" cy="212271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CD99608-CE2E-4E91-B51B-3E8570E0B16D}"/>
              </a:ext>
            </a:extLst>
          </p:cNvPr>
          <p:cNvSpPr/>
          <p:nvPr/>
        </p:nvSpPr>
        <p:spPr>
          <a:xfrm>
            <a:off x="11234057" y="5536642"/>
            <a:ext cx="119743" cy="258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35AE1032-38A6-4D6B-A026-4CD7ACE369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643" y="2090057"/>
            <a:ext cx="817523" cy="1146526"/>
          </a:xfrm>
          <a:prstGeom prst="rect">
            <a:avLst/>
          </a:prstGeom>
        </p:spPr>
      </p:pic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E5A58D37-3A8C-446F-A270-6B89A1B3E7DA}"/>
              </a:ext>
            </a:extLst>
          </p:cNvPr>
          <p:cNvSpPr/>
          <p:nvPr/>
        </p:nvSpPr>
        <p:spPr>
          <a:xfrm>
            <a:off x="8761594" y="2624591"/>
            <a:ext cx="387626" cy="11429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2058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Overlapping Merge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64300" cy="4351338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ko-KR" altLang="en-US" sz="2400" dirty="0"/>
              <a:t>위쪽 열 </a:t>
            </a:r>
            <a:r>
              <a:rPr lang="en-US" altLang="ko-KR" sz="2400" dirty="0"/>
              <a:t>3</a:t>
            </a:r>
            <a:r>
              <a:rPr lang="ko-KR" altLang="en-US" sz="2400" dirty="0"/>
              <a:t>개</a:t>
            </a:r>
            <a:r>
              <a:rPr lang="en-US" altLang="ko-KR" sz="2400" dirty="0"/>
              <a:t>, </a:t>
            </a:r>
            <a:r>
              <a:rPr lang="ko-KR" altLang="en-US" sz="2400" dirty="0"/>
              <a:t>아래쪽 열 </a:t>
            </a:r>
            <a:r>
              <a:rPr lang="en-US" altLang="ko-KR" sz="2400" dirty="0"/>
              <a:t>2</a:t>
            </a:r>
            <a:r>
              <a:rPr lang="ko-KR" altLang="en-US" sz="2400" dirty="0"/>
              <a:t>개</a:t>
            </a:r>
            <a:endParaRPr lang="en-US" altLang="ko-KR" sz="2400" dirty="0"/>
          </a:p>
          <a:p>
            <a:pPr>
              <a:lnSpc>
                <a:spcPct val="130000"/>
              </a:lnSpc>
            </a:pPr>
            <a:r>
              <a:rPr lang="ko-KR" altLang="en-US" sz="2400" dirty="0"/>
              <a:t>일정부분 </a:t>
            </a:r>
            <a:r>
              <a:rPr lang="en-US" altLang="ko-KR" sz="2400" dirty="0"/>
              <a:t>overlapping</a:t>
            </a:r>
            <a:r>
              <a:rPr lang="ko-KR" altLang="en-US" sz="2400" dirty="0"/>
              <a:t>되게 설정</a:t>
            </a:r>
            <a:endParaRPr lang="en-US" altLang="ko-KR" sz="2400" dirty="0"/>
          </a:p>
          <a:p>
            <a:pPr>
              <a:lnSpc>
                <a:spcPct val="130000"/>
              </a:lnSpc>
            </a:pPr>
            <a:r>
              <a:rPr lang="ko-KR" altLang="en-US" sz="2400" dirty="0"/>
              <a:t>각 </a:t>
            </a:r>
            <a:r>
              <a:rPr lang="en-US" altLang="ko-KR" sz="2400" dirty="0"/>
              <a:t>object</a:t>
            </a:r>
            <a:r>
              <a:rPr lang="ko-KR" altLang="en-US" sz="2400" dirty="0"/>
              <a:t>의</a:t>
            </a:r>
            <a:r>
              <a:rPr lang="en-US" altLang="ko-KR" sz="2400" dirty="0"/>
              <a:t> </a:t>
            </a:r>
            <a:r>
              <a:rPr lang="ko-KR" altLang="en-US" sz="2400" dirty="0"/>
              <a:t>크기 </a:t>
            </a:r>
            <a:r>
              <a:rPr lang="en-US" altLang="ko-KR" sz="2400" dirty="0"/>
              <a:t>normalization</a:t>
            </a:r>
          </a:p>
          <a:p>
            <a:pPr>
              <a:lnSpc>
                <a:spcPct val="130000"/>
              </a:lnSpc>
            </a:pPr>
            <a:r>
              <a:rPr lang="ko-KR" altLang="en-US" sz="2400" dirty="0"/>
              <a:t>배경색 </a:t>
            </a:r>
            <a:r>
              <a:rPr lang="en-US" altLang="ko-KR" sz="2400" dirty="0"/>
              <a:t>RGB random </a:t>
            </a:r>
            <a:r>
              <a:rPr lang="ko-KR" altLang="en-US" sz="2400" dirty="0"/>
              <a:t>설정</a:t>
            </a:r>
            <a:endParaRPr lang="en-US" altLang="ko-KR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A169151-866D-47F8-B320-B546E7207A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333" b="12936"/>
          <a:stretch/>
        </p:blipFill>
        <p:spPr>
          <a:xfrm>
            <a:off x="7121630" y="1825625"/>
            <a:ext cx="3801423" cy="352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92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Grid Merge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554029" cy="4351338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ko-KR" altLang="en-US" sz="2400" dirty="0"/>
              <a:t>특징이 비슷한 </a:t>
            </a:r>
            <a:r>
              <a:rPr lang="en-US" altLang="ko-KR" sz="2400" dirty="0"/>
              <a:t>class set </a:t>
            </a:r>
            <a:r>
              <a:rPr lang="ko-KR" altLang="en-US" sz="2400" dirty="0"/>
              <a:t>존재</a:t>
            </a:r>
            <a:endParaRPr lang="en-US" altLang="ko-KR" sz="2400" dirty="0"/>
          </a:p>
          <a:p>
            <a:pPr>
              <a:lnSpc>
                <a:spcPct val="130000"/>
              </a:lnSpc>
            </a:pPr>
            <a:r>
              <a:rPr lang="en-US" altLang="ko-KR" sz="2400" dirty="0"/>
              <a:t>(6, 7), (0, 3, 17, 39, 40), (16, 26), (28, 45 ,46), (31, 42), (53, 54)</a:t>
            </a:r>
          </a:p>
          <a:p>
            <a:pPr>
              <a:lnSpc>
                <a:spcPct val="130000"/>
              </a:lnSpc>
            </a:pPr>
            <a:endParaRPr lang="en-US" altLang="ko-KR" sz="24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6972078-1549-4B6B-B0A8-ADDDD39F1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4073" y="3333443"/>
            <a:ext cx="9242887" cy="246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261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Grid Merge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64300" cy="4351338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altLang="ko-KR" sz="2400" dirty="0"/>
              <a:t>Trainset</a:t>
            </a:r>
            <a:r>
              <a:rPr lang="ko-KR" altLang="en-US" sz="2400" dirty="0"/>
              <a:t> </a:t>
            </a:r>
            <a:r>
              <a:rPr lang="en-US" altLang="ko-KR" sz="2400" dirty="0"/>
              <a:t>4</a:t>
            </a:r>
            <a:r>
              <a:rPr lang="ko-KR" altLang="en-US" sz="2400" dirty="0"/>
              <a:t>장</a:t>
            </a:r>
            <a:r>
              <a:rPr lang="en-US" altLang="ko-KR" sz="2400" dirty="0"/>
              <a:t>, 9</a:t>
            </a:r>
            <a:r>
              <a:rPr lang="ko-KR" altLang="en-US" sz="2400" dirty="0"/>
              <a:t>장을 </a:t>
            </a:r>
            <a:r>
              <a:rPr lang="en-US" altLang="ko-KR" sz="2400" dirty="0"/>
              <a:t>grid </a:t>
            </a:r>
            <a:r>
              <a:rPr lang="ko-KR" altLang="en-US" sz="2400" dirty="0"/>
              <a:t>형태로 </a:t>
            </a:r>
            <a:r>
              <a:rPr lang="en-US" altLang="ko-KR" sz="2400" dirty="0"/>
              <a:t>merge</a:t>
            </a:r>
          </a:p>
          <a:p>
            <a:pPr>
              <a:lnSpc>
                <a:spcPct val="130000"/>
              </a:lnSpc>
            </a:pPr>
            <a:r>
              <a:rPr lang="ko-KR" altLang="en-US" sz="2400" dirty="0"/>
              <a:t>비슷한 물체 </a:t>
            </a:r>
            <a:r>
              <a:rPr lang="en-US" altLang="ko-KR" sz="2400" dirty="0"/>
              <a:t>set</a:t>
            </a:r>
            <a:r>
              <a:rPr lang="ko-KR" altLang="en-US" sz="2400" dirty="0"/>
              <a:t>끼리 </a:t>
            </a:r>
            <a:r>
              <a:rPr lang="en-US" altLang="ko-KR" sz="2400" dirty="0"/>
              <a:t>merge</a:t>
            </a:r>
          </a:p>
          <a:p>
            <a:pPr>
              <a:lnSpc>
                <a:spcPct val="130000"/>
              </a:lnSpc>
            </a:pPr>
            <a:r>
              <a:rPr lang="ko-KR" altLang="en-US" sz="2400" dirty="0"/>
              <a:t>적은 이미지에 더 많은 </a:t>
            </a:r>
            <a:r>
              <a:rPr lang="en-US" altLang="ko-KR" sz="2400" dirty="0"/>
              <a:t>training data </a:t>
            </a:r>
            <a:r>
              <a:rPr lang="ko-KR" altLang="en-US" sz="2400" dirty="0"/>
              <a:t>포함</a:t>
            </a:r>
            <a:endParaRPr lang="en-US" altLang="ko-KR" sz="24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D87E89D-9DA3-4CB0-B8A3-55864FFBB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500" y="3940709"/>
            <a:ext cx="6464300" cy="255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656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475EE0-714A-457B-9788-6D35B612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경진대회 진행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1AD6A1-FF0C-4D4F-89D6-10218B9FA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7312"/>
            <a:ext cx="10415954" cy="4282038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lnSpc>
                <a:spcPct val="130000"/>
              </a:lnSpc>
              <a:buFont typeface="+mj-lt"/>
              <a:buAutoNum type="arabicParenR"/>
            </a:pPr>
            <a:r>
              <a:rPr lang="ko-KR" altLang="en-US" sz="2400" dirty="0"/>
              <a:t>기본 </a:t>
            </a:r>
            <a:r>
              <a:rPr lang="en-US" altLang="ko-KR" sz="2400" dirty="0"/>
              <a:t>trainset 9</a:t>
            </a:r>
            <a:r>
              <a:rPr lang="ko-KR" altLang="en-US" sz="2400" dirty="0"/>
              <a:t>만장</a:t>
            </a:r>
            <a:r>
              <a:rPr lang="en-US" altLang="ko-KR" sz="2400" dirty="0"/>
              <a:t>,</a:t>
            </a:r>
            <a:r>
              <a:rPr lang="ko-KR" altLang="en-US" sz="2400" dirty="0"/>
              <a:t> </a:t>
            </a:r>
            <a:r>
              <a:rPr lang="en-US" altLang="ko-KR" sz="2400" dirty="0"/>
              <a:t>yolov3</a:t>
            </a:r>
            <a:r>
              <a:rPr lang="ko-KR" altLang="en-US" sz="2400" dirty="0"/>
              <a:t>에서 학습  </a:t>
            </a:r>
            <a:r>
              <a:rPr lang="en-US" altLang="ko-KR" sz="2400" dirty="0"/>
              <a:t>→  </a:t>
            </a:r>
            <a:r>
              <a:rPr lang="en-US" altLang="ko-KR" sz="2400" b="1" dirty="0" err="1"/>
              <a:t>mAP</a:t>
            </a:r>
            <a:r>
              <a:rPr lang="en-US" altLang="ko-KR" sz="2400" b="1" dirty="0"/>
              <a:t> : 64%</a:t>
            </a:r>
          </a:p>
          <a:p>
            <a:pPr marL="457200" indent="-457200">
              <a:lnSpc>
                <a:spcPct val="130000"/>
              </a:lnSpc>
              <a:buFont typeface="+mj-lt"/>
              <a:buAutoNum type="arabicParenR"/>
            </a:pPr>
            <a:r>
              <a:rPr lang="en-US" altLang="ko-KR" sz="2400" dirty="0"/>
              <a:t>R, O merge dataset</a:t>
            </a:r>
            <a:r>
              <a:rPr lang="ko-KR" altLang="en-US" sz="2400" dirty="0"/>
              <a:t> 포함</a:t>
            </a:r>
            <a:r>
              <a:rPr lang="en-US" altLang="ko-KR" sz="2400" dirty="0"/>
              <a:t>,</a:t>
            </a:r>
            <a:r>
              <a:rPr lang="ko-KR" altLang="en-US" sz="2400" dirty="0"/>
              <a:t> </a:t>
            </a:r>
            <a:r>
              <a:rPr lang="en-US" altLang="ko-KR" sz="2400" dirty="0"/>
              <a:t>yolov3</a:t>
            </a:r>
            <a:r>
              <a:rPr lang="ko-KR" altLang="en-US" sz="2400" dirty="0"/>
              <a:t>에서</a:t>
            </a:r>
            <a:r>
              <a:rPr lang="en-US" altLang="ko-KR" sz="2400" dirty="0"/>
              <a:t> </a:t>
            </a:r>
            <a:r>
              <a:rPr lang="ko-KR" altLang="en-US" sz="2400" dirty="0"/>
              <a:t>학습  </a:t>
            </a:r>
            <a:r>
              <a:rPr lang="en-US" altLang="ko-KR" sz="2400" dirty="0"/>
              <a:t>→ </a:t>
            </a:r>
            <a:r>
              <a:rPr lang="en-US" altLang="ko-KR" sz="2400" b="1" dirty="0" err="1"/>
              <a:t>mAP</a:t>
            </a:r>
            <a:r>
              <a:rPr lang="en-US" altLang="ko-KR" sz="2400" b="1" dirty="0"/>
              <a:t> : 91%</a:t>
            </a:r>
          </a:p>
          <a:p>
            <a:pPr marL="457200" indent="-457200">
              <a:lnSpc>
                <a:spcPct val="130000"/>
              </a:lnSpc>
              <a:buFont typeface="+mj-lt"/>
              <a:buAutoNum type="arabicParenR"/>
            </a:pPr>
            <a:r>
              <a:rPr lang="en-US" altLang="ko-KR" sz="2400" dirty="0"/>
              <a:t>merge </a:t>
            </a:r>
            <a:r>
              <a:rPr lang="ko-KR" altLang="en-US" sz="2400" dirty="0"/>
              <a:t>보완 후 </a:t>
            </a:r>
            <a:r>
              <a:rPr lang="en-US" altLang="ko-KR" sz="2400" dirty="0"/>
              <a:t>R, O merge </a:t>
            </a:r>
            <a:r>
              <a:rPr lang="ko-KR" altLang="en-US" sz="2400" dirty="0"/>
              <a:t>각각 </a:t>
            </a:r>
            <a:r>
              <a:rPr lang="en-US" altLang="ko-KR" sz="2400" dirty="0"/>
              <a:t>4</a:t>
            </a:r>
            <a:r>
              <a:rPr lang="ko-KR" altLang="en-US" sz="2400" dirty="0"/>
              <a:t>만장 </a:t>
            </a:r>
            <a:r>
              <a:rPr lang="en-US" altLang="ko-KR" sz="2400" dirty="0"/>
              <a:t>&amp; </a:t>
            </a:r>
            <a:r>
              <a:rPr lang="ko-KR" altLang="en-US" sz="2400" dirty="0"/>
              <a:t>기본 </a:t>
            </a:r>
            <a:r>
              <a:rPr lang="en-US" altLang="ko-KR" sz="2400" dirty="0"/>
              <a:t>trainset </a:t>
            </a:r>
            <a:r>
              <a:rPr lang="ko-KR" altLang="en-US" sz="2400" dirty="0"/>
              <a:t>개수 줄임</a:t>
            </a:r>
            <a:r>
              <a:rPr lang="en-US" altLang="ko-KR" sz="2400" dirty="0"/>
              <a:t>(4</a:t>
            </a:r>
            <a:r>
              <a:rPr lang="ko-KR" altLang="en-US" sz="2400" dirty="0"/>
              <a:t>만장</a:t>
            </a:r>
            <a:r>
              <a:rPr lang="en-US" altLang="ko-KR" sz="2400" dirty="0"/>
              <a:t>) </a:t>
            </a:r>
          </a:p>
          <a:p>
            <a:pPr marL="457200" indent="-457200">
              <a:lnSpc>
                <a:spcPct val="130000"/>
              </a:lnSpc>
              <a:buFont typeface="+mj-lt"/>
              <a:buAutoNum type="arabicParenR"/>
            </a:pPr>
            <a:r>
              <a:rPr lang="en-US" altLang="ko-KR" sz="2400" dirty="0"/>
              <a:t>3)</a:t>
            </a:r>
            <a:r>
              <a:rPr lang="ko-KR" altLang="en-US" sz="2400" dirty="0"/>
              <a:t>을 </a:t>
            </a:r>
            <a:r>
              <a:rPr lang="en-US" altLang="ko-KR" sz="2400" dirty="0"/>
              <a:t>yolov3</a:t>
            </a:r>
            <a:r>
              <a:rPr lang="ko-KR" altLang="en-US" sz="2400" dirty="0"/>
              <a:t>에서 학습 </a:t>
            </a:r>
            <a:r>
              <a:rPr lang="en-US" altLang="ko-KR" sz="2400" dirty="0"/>
              <a:t>→ </a:t>
            </a:r>
            <a:r>
              <a:rPr lang="en-US" altLang="ko-KR" sz="2400" b="1" dirty="0" err="1"/>
              <a:t>mAP</a:t>
            </a:r>
            <a:r>
              <a:rPr lang="en-US" altLang="ko-KR" sz="2400" b="1" dirty="0"/>
              <a:t> </a:t>
            </a:r>
            <a:r>
              <a:rPr lang="en-US" altLang="ko-KR" sz="2400" dirty="0"/>
              <a:t>: </a:t>
            </a:r>
            <a:r>
              <a:rPr lang="en-US" altLang="ko-KR" sz="2400" b="1" dirty="0"/>
              <a:t>98.80%</a:t>
            </a:r>
          </a:p>
          <a:p>
            <a:pPr marL="457200" indent="-457200">
              <a:lnSpc>
                <a:spcPct val="130000"/>
              </a:lnSpc>
              <a:buFont typeface="+mj-lt"/>
              <a:buAutoNum type="arabicParenR"/>
            </a:pPr>
            <a:r>
              <a:rPr lang="en-US" altLang="ko-KR" sz="2400" dirty="0"/>
              <a:t>3)</a:t>
            </a:r>
            <a:r>
              <a:rPr lang="ko-KR" altLang="en-US" sz="2400" dirty="0"/>
              <a:t>을 </a:t>
            </a:r>
            <a:r>
              <a:rPr lang="en-US" altLang="ko-KR" sz="2400" dirty="0"/>
              <a:t>yolov4</a:t>
            </a:r>
            <a:r>
              <a:rPr lang="ko-KR" altLang="en-US" sz="2400" dirty="0"/>
              <a:t>에서 학습 </a:t>
            </a:r>
            <a:r>
              <a:rPr lang="en-US" altLang="ko-KR" sz="2400" dirty="0"/>
              <a:t>→ </a:t>
            </a:r>
            <a:r>
              <a:rPr lang="en-US" altLang="ko-KR" sz="2400" b="1" dirty="0" err="1"/>
              <a:t>mAP</a:t>
            </a:r>
            <a:r>
              <a:rPr lang="en-US" altLang="ko-KR" sz="2400" b="1" dirty="0"/>
              <a:t> : 99.52%</a:t>
            </a:r>
          </a:p>
          <a:p>
            <a:pPr marL="457200" indent="-457200">
              <a:lnSpc>
                <a:spcPct val="130000"/>
              </a:lnSpc>
              <a:buFont typeface="+mj-lt"/>
              <a:buAutoNum type="arabicParenR"/>
            </a:pPr>
            <a:r>
              <a:rPr lang="en-US" altLang="ko-KR" sz="2400" dirty="0"/>
              <a:t>3)</a:t>
            </a:r>
            <a:r>
              <a:rPr lang="ko-KR" altLang="en-US" sz="2400" dirty="0"/>
              <a:t>을 </a:t>
            </a:r>
            <a:r>
              <a:rPr lang="en-US" altLang="ko-KR" sz="2400" dirty="0"/>
              <a:t>yolov4-tiny</a:t>
            </a:r>
            <a:r>
              <a:rPr lang="ko-KR" altLang="en-US" sz="2400" dirty="0"/>
              <a:t>에서 학습 </a:t>
            </a:r>
            <a:r>
              <a:rPr lang="en-US" altLang="ko-KR" sz="2400" dirty="0"/>
              <a:t>→ </a:t>
            </a:r>
            <a:r>
              <a:rPr lang="en-US" altLang="ko-KR" sz="2400" b="1" dirty="0" err="1"/>
              <a:t>mAP</a:t>
            </a:r>
            <a:r>
              <a:rPr lang="en-US" altLang="ko-KR" sz="2400" b="1" dirty="0"/>
              <a:t> : 98.17%</a:t>
            </a:r>
          </a:p>
          <a:p>
            <a:pPr marL="457200" indent="-457200">
              <a:lnSpc>
                <a:spcPct val="130000"/>
              </a:lnSpc>
              <a:buFont typeface="+mj-lt"/>
              <a:buAutoNum type="arabicParenR"/>
            </a:pPr>
            <a:r>
              <a:rPr lang="en-US" altLang="ko-KR" sz="2400" dirty="0"/>
              <a:t>G merge </a:t>
            </a:r>
            <a:r>
              <a:rPr lang="ko-KR" altLang="en-US" sz="2400" dirty="0"/>
              <a:t>추가하여 </a:t>
            </a:r>
            <a:r>
              <a:rPr lang="en-US" altLang="ko-KR" sz="2400" dirty="0"/>
              <a:t>yolov4-tiny</a:t>
            </a:r>
            <a:r>
              <a:rPr lang="ko-KR" altLang="en-US" sz="2400" dirty="0"/>
              <a:t>에서 학습</a:t>
            </a:r>
            <a:r>
              <a:rPr lang="en-US" altLang="ko-KR" sz="2400" dirty="0"/>
              <a:t>, → </a:t>
            </a:r>
            <a:r>
              <a:rPr lang="en-US" altLang="ko-KR" sz="2400" b="1" dirty="0" err="1"/>
              <a:t>mAP</a:t>
            </a:r>
            <a:r>
              <a:rPr lang="en-US" altLang="ko-KR" sz="2400" b="1" dirty="0"/>
              <a:t> : 98.45%  </a:t>
            </a:r>
          </a:p>
          <a:p>
            <a:pPr marL="0" indent="0">
              <a:lnSpc>
                <a:spcPct val="130000"/>
              </a:lnSpc>
              <a:buNone/>
            </a:pPr>
            <a:endParaRPr lang="en-US" altLang="ko-KR" sz="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n-US" altLang="ko-KR" sz="2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* R : Random,  O : Overlapping,  G : Grid</a:t>
            </a:r>
          </a:p>
        </p:txBody>
      </p:sp>
    </p:spTree>
    <p:extLst>
      <p:ext uri="{BB962C8B-B14F-4D97-AF65-F5344CB8AC3E}">
        <p14:creationId xmlns:p14="http://schemas.microsoft.com/office/powerpoint/2010/main" val="3855185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2082</TotalTime>
  <Words>1408</Words>
  <Application>Microsoft Office PowerPoint</Application>
  <PresentationFormat>와이드스크린</PresentationFormat>
  <Paragraphs>131</Paragraphs>
  <Slides>15</Slides>
  <Notes>15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나눔바른고딕</vt:lpstr>
      <vt:lpstr>나눔스퀘어</vt:lpstr>
      <vt:lpstr>맑은 고딕</vt:lpstr>
      <vt:lpstr>Arial</vt:lpstr>
      <vt:lpstr>Noto Sans</vt:lpstr>
      <vt:lpstr>Office 테마</vt:lpstr>
      <vt:lpstr>딥러닝 기반  무인판매대 상품인식  인공지능 경진대회</vt:lpstr>
      <vt:lpstr>Table of Contents</vt:lpstr>
      <vt:lpstr>사용한 모델</vt:lpstr>
      <vt:lpstr>사용한 데이터</vt:lpstr>
      <vt:lpstr>Random Merge</vt:lpstr>
      <vt:lpstr>Overlapping Merge</vt:lpstr>
      <vt:lpstr>Grid Merge</vt:lpstr>
      <vt:lpstr>Grid Merge</vt:lpstr>
      <vt:lpstr>경진대회 진행 내용</vt:lpstr>
      <vt:lpstr>경진대회 진행 내용</vt:lpstr>
      <vt:lpstr>Demo</vt:lpstr>
      <vt:lpstr>PowerPoint 프레젠테이션</vt:lpstr>
      <vt:lpstr>Conclusion</vt:lpstr>
      <vt:lpstr>경진대회를 통해 배운 점</vt:lpstr>
      <vt:lpstr>감사합니다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딥러닝 기반  무인판매대 상품인식  인공지능 경진대회</dc:title>
  <dc:creator>최병욱</dc:creator>
  <cp:lastModifiedBy>최병욱</cp:lastModifiedBy>
  <cp:revision>25</cp:revision>
  <dcterms:created xsi:type="dcterms:W3CDTF">2021-09-10T15:15:25Z</dcterms:created>
  <dcterms:modified xsi:type="dcterms:W3CDTF">2021-09-12T15:49:44Z</dcterms:modified>
</cp:coreProperties>
</file>

<file path=docProps/thumbnail.jpeg>
</file>